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6" r:id="rId5"/>
  </p:sldMasterIdLst>
  <p:notesMasterIdLst>
    <p:notesMasterId r:id="rId27"/>
  </p:notesMasterIdLst>
  <p:sldIdLst>
    <p:sldId id="256" r:id="rId6"/>
    <p:sldId id="369" r:id="rId7"/>
    <p:sldId id="344" r:id="rId8"/>
    <p:sldId id="370" r:id="rId9"/>
    <p:sldId id="371" r:id="rId10"/>
    <p:sldId id="372" r:id="rId11"/>
    <p:sldId id="329" r:id="rId12"/>
    <p:sldId id="364" r:id="rId13"/>
    <p:sldId id="306" r:id="rId14"/>
    <p:sldId id="315" r:id="rId15"/>
    <p:sldId id="269" r:id="rId16"/>
    <p:sldId id="349" r:id="rId17"/>
    <p:sldId id="356" r:id="rId18"/>
    <p:sldId id="362" r:id="rId19"/>
    <p:sldId id="367" r:id="rId20"/>
    <p:sldId id="377" r:id="rId21"/>
    <p:sldId id="379" r:id="rId22"/>
    <p:sldId id="380" r:id="rId23"/>
    <p:sldId id="363" r:id="rId24"/>
    <p:sldId id="381" r:id="rId25"/>
    <p:sldId id="33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0B863-DD6F-4B9F-B248-B7D526FA8300}" v="4" dt="2021-02-22T12:20:5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Effav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Sheet3!$A$2:$A$21</c:f>
              <c:strCache>
                <c:ptCount val="20"/>
                <c:pt idx="0">
                  <c:v>Private gardens</c:v>
                </c:pt>
                <c:pt idx="1">
                  <c:v>Street landscaping</c:v>
                </c:pt>
                <c:pt idx="2">
                  <c:v>Maquis, shrubland and areas dominated by shrubs</c:v>
                </c:pt>
                <c:pt idx="3">
                  <c:v>Woodlands, afforested areas and tree clusters</c:v>
                </c:pt>
                <c:pt idx="4">
                  <c:v>Wetland</c:v>
                </c:pt>
                <c:pt idx="5">
                  <c:v>Shingle Beach</c:v>
                </c:pt>
                <c:pt idx="6">
                  <c:v>Permanent Crops</c:v>
                </c:pt>
                <c:pt idx="7">
                  <c:v>Watercourse</c:v>
                </c:pt>
                <c:pt idx="8">
                  <c:v>Public gardens</c:v>
                </c:pt>
                <c:pt idx="9">
                  <c:v>Disturbed Ground</c:v>
                </c:pt>
                <c:pt idx="10">
                  <c:v>Steppes &amp; Meadows</c:v>
                </c:pt>
                <c:pt idx="11">
                  <c:v>Arable-Permanent Crops</c:v>
                </c:pt>
                <c:pt idx="12">
                  <c:v>Sandy Beach</c:v>
                </c:pt>
                <c:pt idx="13">
                  <c:v>Abandoned agriculture</c:v>
                </c:pt>
                <c:pt idx="14">
                  <c:v>Arable</c:v>
                </c:pt>
                <c:pt idx="15">
                  <c:v>Cemetry</c:v>
                </c:pt>
                <c:pt idx="16">
                  <c:v>Garrigue</c:v>
                </c:pt>
                <c:pt idx="17">
                  <c:v>Quarry</c:v>
                </c:pt>
                <c:pt idx="18">
                  <c:v>Green sport facility</c:v>
                </c:pt>
                <c:pt idx="19">
                  <c:v>Coastline - Sparsely vegetated</c:v>
                </c:pt>
              </c:strCache>
            </c:strRef>
          </c:cat>
          <c:val>
            <c:numRef>
              <c:f>Sheet3!$B$2:$B$21</c:f>
              <c:numCache>
                <c:formatCode>General</c:formatCode>
                <c:ptCount val="20"/>
                <c:pt idx="0">
                  <c:v>4.1425000000000001</c:v>
                </c:pt>
                <c:pt idx="1">
                  <c:v>3.5625</c:v>
                </c:pt>
                <c:pt idx="2">
                  <c:v>2.2050000000000001</c:v>
                </c:pt>
                <c:pt idx="3">
                  <c:v>2.1425000000000001</c:v>
                </c:pt>
                <c:pt idx="4">
                  <c:v>1.5474999999999999</c:v>
                </c:pt>
                <c:pt idx="5">
                  <c:v>1.4775</c:v>
                </c:pt>
                <c:pt idx="6">
                  <c:v>1.4125000000000001</c:v>
                </c:pt>
                <c:pt idx="7">
                  <c:v>1.0825</c:v>
                </c:pt>
                <c:pt idx="8">
                  <c:v>0.96499999999999997</c:v>
                </c:pt>
                <c:pt idx="9">
                  <c:v>0.78499999999999992</c:v>
                </c:pt>
                <c:pt idx="10">
                  <c:v>0.58750000000000002</c:v>
                </c:pt>
                <c:pt idx="11">
                  <c:v>0.51249999999999996</c:v>
                </c:pt>
                <c:pt idx="12">
                  <c:v>0.40249999999999997</c:v>
                </c:pt>
                <c:pt idx="13">
                  <c:v>0.35749999999999998</c:v>
                </c:pt>
                <c:pt idx="14">
                  <c:v>0.26250000000000001</c:v>
                </c:pt>
                <c:pt idx="15">
                  <c:v>0.24</c:v>
                </c:pt>
                <c:pt idx="16">
                  <c:v>0.22000000000000003</c:v>
                </c:pt>
                <c:pt idx="17">
                  <c:v>9.2499999999999999E-2</c:v>
                </c:pt>
                <c:pt idx="18">
                  <c:v>7.7499999999999999E-2</c:v>
                </c:pt>
                <c:pt idx="19">
                  <c:v>5.7499999999999996E-2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C-405E-BB69-7B37EE941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24395584"/>
        <c:axId val="435501120"/>
      </c:barChart>
      <c:catAx>
        <c:axId val="52439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Urban ecosystem sub-category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01120"/>
        <c:crosses val="autoZero"/>
        <c:auto val="1"/>
        <c:lblAlgn val="ctr"/>
        <c:lblOffset val="100"/>
        <c:noMultiLvlLbl val="0"/>
      </c:catAx>
      <c:valAx>
        <c:axId val="43550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 of effectiveness of urban ecosystems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3955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7A37A-8186-488D-92A4-0546A9D2A76B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AB784F-AE41-4B35-8082-4F9F21AD0166}">
      <dgm:prSet/>
      <dgm:spPr/>
      <dgm:t>
        <a:bodyPr/>
        <a:lstStyle/>
        <a:p>
          <a:r>
            <a:rPr lang="en-US" dirty="0"/>
            <a:t>NbS actions</a:t>
          </a:r>
        </a:p>
      </dgm:t>
    </dgm:pt>
    <dgm:pt modelId="{A3649E31-DF1B-41AE-8CE2-5AB53D3C34B2}" type="parTrans" cxnId="{AB76B40B-2C4D-4152-A707-F6EE26D5E660}">
      <dgm:prSet/>
      <dgm:spPr/>
      <dgm:t>
        <a:bodyPr/>
        <a:lstStyle/>
        <a:p>
          <a:endParaRPr lang="en-US"/>
        </a:p>
      </dgm:t>
    </dgm:pt>
    <dgm:pt modelId="{02EEF98E-44B7-45DF-9FB7-9A51327006F0}" type="sibTrans" cxnId="{AB76B40B-2C4D-4152-A707-F6EE26D5E660}">
      <dgm:prSet/>
      <dgm:spPr/>
      <dgm:t>
        <a:bodyPr/>
        <a:lstStyle/>
        <a:p>
          <a:endParaRPr lang="en-US"/>
        </a:p>
      </dgm:t>
    </dgm:pt>
    <dgm:pt modelId="{67203B07-3071-4F34-BC8A-D7AE70459F61}">
      <dgm:prSet/>
      <dgm:spPr/>
      <dgm:t>
        <a:bodyPr/>
        <a:lstStyle/>
        <a:p>
          <a:r>
            <a:rPr lang="en-US" dirty="0"/>
            <a:t>Evidence-based responses and deployment of NBS</a:t>
          </a:r>
        </a:p>
      </dgm:t>
    </dgm:pt>
    <dgm:pt modelId="{082C2A04-82D2-49A8-9AA4-D6C8B2F0B078}" type="parTrans" cxnId="{6DEA1650-3661-41E0-9DB9-07FB8AAF7482}">
      <dgm:prSet/>
      <dgm:spPr/>
      <dgm:t>
        <a:bodyPr/>
        <a:lstStyle/>
        <a:p>
          <a:endParaRPr lang="en-US"/>
        </a:p>
      </dgm:t>
    </dgm:pt>
    <dgm:pt modelId="{3C663972-34A6-4C95-B5F6-D2DC266FC5CB}" type="sibTrans" cxnId="{6DEA1650-3661-41E0-9DB9-07FB8AAF7482}">
      <dgm:prSet/>
      <dgm:spPr/>
      <dgm:t>
        <a:bodyPr/>
        <a:lstStyle/>
        <a:p>
          <a:endParaRPr lang="en-US"/>
        </a:p>
      </dgm:t>
    </dgm:pt>
    <dgm:pt modelId="{4A634C63-CBA4-4C6A-8720-4E7218F94C5F}">
      <dgm:prSet/>
      <dgm:spPr/>
      <dgm:t>
        <a:bodyPr/>
        <a:lstStyle/>
        <a:p>
          <a:r>
            <a:rPr lang="en-US" dirty="0"/>
            <a:t>Evaluate Challenges</a:t>
          </a:r>
        </a:p>
      </dgm:t>
    </dgm:pt>
    <dgm:pt modelId="{594587A1-C8E2-4361-8689-3B57DDE5A013}" type="parTrans" cxnId="{12628232-8EC5-48E2-9038-554381185C2B}">
      <dgm:prSet/>
      <dgm:spPr/>
      <dgm:t>
        <a:bodyPr/>
        <a:lstStyle/>
        <a:p>
          <a:endParaRPr lang="en-US"/>
        </a:p>
      </dgm:t>
    </dgm:pt>
    <dgm:pt modelId="{61873903-05AD-4C31-84F4-232BA7EC8DC5}" type="sibTrans" cxnId="{12628232-8EC5-48E2-9038-554381185C2B}">
      <dgm:prSet/>
      <dgm:spPr/>
      <dgm:t>
        <a:bodyPr/>
        <a:lstStyle/>
        <a:p>
          <a:endParaRPr lang="en-US"/>
        </a:p>
      </dgm:t>
    </dgm:pt>
    <dgm:pt modelId="{E7CAFD09-08EF-4592-A478-4E661ACEB84A}">
      <dgm:prSet/>
      <dgm:spPr/>
      <dgm:t>
        <a:bodyPr/>
        <a:lstStyle/>
        <a:p>
          <a:r>
            <a:rPr lang="en-US"/>
            <a:t>Evaluate societal challenges</a:t>
          </a:r>
        </a:p>
      </dgm:t>
    </dgm:pt>
    <dgm:pt modelId="{BF7E9CF7-A9EE-4DE2-9498-50F39518D474}" type="parTrans" cxnId="{F177E80D-E172-4DDE-BA35-16F089E51B99}">
      <dgm:prSet/>
      <dgm:spPr/>
      <dgm:t>
        <a:bodyPr/>
        <a:lstStyle/>
        <a:p>
          <a:endParaRPr lang="en-US"/>
        </a:p>
      </dgm:t>
    </dgm:pt>
    <dgm:pt modelId="{DC844B6F-7D4B-473B-B7AC-B44ABBE74778}" type="sibTrans" cxnId="{F177E80D-E172-4DDE-BA35-16F089E51B99}">
      <dgm:prSet/>
      <dgm:spPr/>
      <dgm:t>
        <a:bodyPr/>
        <a:lstStyle/>
        <a:p>
          <a:endParaRPr lang="en-US"/>
        </a:p>
      </dgm:t>
    </dgm:pt>
    <dgm:pt modelId="{9C1933F6-DD80-4C84-8729-BC618BC86A5E}">
      <dgm:prSet/>
      <dgm:spPr/>
      <dgm:t>
        <a:bodyPr/>
        <a:lstStyle/>
        <a:p>
          <a:r>
            <a:rPr lang="en-US"/>
            <a:t>Involve</a:t>
          </a:r>
        </a:p>
      </dgm:t>
    </dgm:pt>
    <dgm:pt modelId="{94DAC0BC-4AD3-4C51-BB18-DB6F257F7400}" type="parTrans" cxnId="{29E9B679-103E-4BE5-A9F3-E06EFFF15E46}">
      <dgm:prSet/>
      <dgm:spPr/>
      <dgm:t>
        <a:bodyPr/>
        <a:lstStyle/>
        <a:p>
          <a:endParaRPr lang="en-US"/>
        </a:p>
      </dgm:t>
    </dgm:pt>
    <dgm:pt modelId="{29A9B8FF-043A-4980-8193-F3D5D179503F}" type="sibTrans" cxnId="{29E9B679-103E-4BE5-A9F3-E06EFFF15E46}">
      <dgm:prSet/>
      <dgm:spPr/>
      <dgm:t>
        <a:bodyPr/>
        <a:lstStyle/>
        <a:p>
          <a:endParaRPr lang="en-US"/>
        </a:p>
      </dgm:t>
    </dgm:pt>
    <dgm:pt modelId="{B2A36CF1-8DE8-4DDF-B060-3AC75E6DDF55}">
      <dgm:prSet/>
      <dgm:spPr/>
      <dgm:t>
        <a:bodyPr/>
        <a:lstStyle/>
        <a:p>
          <a:r>
            <a:rPr lang="en-US"/>
            <a:t>Involve stakeholders and consider the evidence basis</a:t>
          </a:r>
        </a:p>
      </dgm:t>
    </dgm:pt>
    <dgm:pt modelId="{4BE9138E-D2F6-400B-BB46-160070C5314E}" type="parTrans" cxnId="{AE9D5D06-E042-4EF0-ABE5-49C0C4F273C9}">
      <dgm:prSet/>
      <dgm:spPr/>
      <dgm:t>
        <a:bodyPr/>
        <a:lstStyle/>
        <a:p>
          <a:endParaRPr lang="en-US"/>
        </a:p>
      </dgm:t>
    </dgm:pt>
    <dgm:pt modelId="{10B566BA-2AB0-4942-B734-2F9F414E2EBD}" type="sibTrans" cxnId="{AE9D5D06-E042-4EF0-ABE5-49C0C4F273C9}">
      <dgm:prSet/>
      <dgm:spPr/>
      <dgm:t>
        <a:bodyPr/>
        <a:lstStyle/>
        <a:p>
          <a:endParaRPr lang="en-US"/>
        </a:p>
      </dgm:t>
    </dgm:pt>
    <dgm:pt modelId="{9AE975F6-371C-48C7-8D75-FDDB74EFF8F2}">
      <dgm:prSet/>
      <dgm:spPr/>
      <dgm:t>
        <a:bodyPr/>
        <a:lstStyle/>
        <a:p>
          <a:r>
            <a:rPr lang="en-US" dirty="0"/>
            <a:t>Evaluate NbS</a:t>
          </a:r>
        </a:p>
      </dgm:t>
    </dgm:pt>
    <dgm:pt modelId="{22499C35-D169-40F2-A07D-FC0791B55395}" type="parTrans" cxnId="{45A99E27-6E9A-4908-8BF1-AB274C5AD759}">
      <dgm:prSet/>
      <dgm:spPr/>
      <dgm:t>
        <a:bodyPr/>
        <a:lstStyle/>
        <a:p>
          <a:endParaRPr lang="en-US"/>
        </a:p>
      </dgm:t>
    </dgm:pt>
    <dgm:pt modelId="{83CD6854-E5F9-4137-B827-431DC6B69FD6}" type="sibTrans" cxnId="{45A99E27-6E9A-4908-8BF1-AB274C5AD759}">
      <dgm:prSet/>
      <dgm:spPr/>
      <dgm:t>
        <a:bodyPr/>
        <a:lstStyle/>
        <a:p>
          <a:endParaRPr lang="en-US"/>
        </a:p>
      </dgm:t>
    </dgm:pt>
    <dgm:pt modelId="{6B57B60B-8020-4C91-9EBA-F8D230BDC7C2}">
      <dgm:prSet/>
      <dgm:spPr/>
      <dgm:t>
        <a:bodyPr/>
        <a:lstStyle/>
        <a:p>
          <a:r>
            <a:rPr lang="en-US"/>
            <a:t>Evaluate NBS using multi-disciplinary &amp; transdisciplinary knowledge, concepts and methods </a:t>
          </a:r>
        </a:p>
      </dgm:t>
    </dgm:pt>
    <dgm:pt modelId="{D62E30D8-2957-4F21-A43C-5DD2E5C77F18}" type="parTrans" cxnId="{04F07471-99F8-46BC-A86F-0316F1E19F65}">
      <dgm:prSet/>
      <dgm:spPr/>
      <dgm:t>
        <a:bodyPr/>
        <a:lstStyle/>
        <a:p>
          <a:endParaRPr lang="en-US"/>
        </a:p>
      </dgm:t>
    </dgm:pt>
    <dgm:pt modelId="{0E40FEAB-F430-47E8-A876-E5C760827334}" type="sibTrans" cxnId="{04F07471-99F8-46BC-A86F-0316F1E19F65}">
      <dgm:prSet/>
      <dgm:spPr/>
      <dgm:t>
        <a:bodyPr/>
        <a:lstStyle/>
        <a:p>
          <a:endParaRPr lang="en-US"/>
        </a:p>
      </dgm:t>
    </dgm:pt>
    <dgm:pt modelId="{70D884E0-94F5-4AB1-9F63-ABB733732233}" type="pres">
      <dgm:prSet presAssocID="{3267A37A-8186-488D-92A4-0546A9D2A76B}" presName="Name0" presStyleCnt="0">
        <dgm:presLayoutVars>
          <dgm:dir/>
          <dgm:animLvl val="lvl"/>
          <dgm:resizeHandles val="exact"/>
        </dgm:presLayoutVars>
      </dgm:prSet>
      <dgm:spPr/>
    </dgm:pt>
    <dgm:pt modelId="{29723097-3DB8-49B9-8CAD-E5EE7A456017}" type="pres">
      <dgm:prSet presAssocID="{4A634C63-CBA4-4C6A-8720-4E7218F94C5F}" presName="composite" presStyleCnt="0"/>
      <dgm:spPr/>
    </dgm:pt>
    <dgm:pt modelId="{5866D80A-90EE-46B9-BA19-54044FF7E9D3}" type="pres">
      <dgm:prSet presAssocID="{4A634C63-CBA4-4C6A-8720-4E7218F94C5F}" presName="parTx" presStyleLbl="alignNode1" presStyleIdx="0" presStyleCnt="4">
        <dgm:presLayoutVars>
          <dgm:chMax val="0"/>
          <dgm:chPref val="0"/>
        </dgm:presLayoutVars>
      </dgm:prSet>
      <dgm:spPr/>
    </dgm:pt>
    <dgm:pt modelId="{04A1D938-9878-47A8-8DCA-A180F6C6398A}" type="pres">
      <dgm:prSet presAssocID="{4A634C63-CBA4-4C6A-8720-4E7218F94C5F}" presName="desTx" presStyleLbl="alignAccFollowNode1" presStyleIdx="0" presStyleCnt="4">
        <dgm:presLayoutVars/>
      </dgm:prSet>
      <dgm:spPr/>
    </dgm:pt>
    <dgm:pt modelId="{B41BEF92-717E-46C9-BD6A-0E27E8FFC55F}" type="pres">
      <dgm:prSet presAssocID="{61873903-05AD-4C31-84F4-232BA7EC8DC5}" presName="space" presStyleCnt="0"/>
      <dgm:spPr/>
    </dgm:pt>
    <dgm:pt modelId="{C9E5B5C0-6573-42B2-83BD-96B11D6105D5}" type="pres">
      <dgm:prSet presAssocID="{9C1933F6-DD80-4C84-8729-BC618BC86A5E}" presName="composite" presStyleCnt="0"/>
      <dgm:spPr/>
    </dgm:pt>
    <dgm:pt modelId="{5459A086-125C-42D7-A75E-3936D44C7A5A}" type="pres">
      <dgm:prSet presAssocID="{9C1933F6-DD80-4C84-8729-BC618BC86A5E}" presName="parTx" presStyleLbl="alignNode1" presStyleIdx="1" presStyleCnt="4">
        <dgm:presLayoutVars>
          <dgm:chMax val="0"/>
          <dgm:chPref val="0"/>
        </dgm:presLayoutVars>
      </dgm:prSet>
      <dgm:spPr/>
    </dgm:pt>
    <dgm:pt modelId="{0813F066-9140-4B1A-AEFB-F702E154731F}" type="pres">
      <dgm:prSet presAssocID="{9C1933F6-DD80-4C84-8729-BC618BC86A5E}" presName="desTx" presStyleLbl="alignAccFollowNode1" presStyleIdx="1" presStyleCnt="4">
        <dgm:presLayoutVars/>
      </dgm:prSet>
      <dgm:spPr/>
    </dgm:pt>
    <dgm:pt modelId="{C3DEDD8A-E365-4866-A4D6-19F38A8C635E}" type="pres">
      <dgm:prSet presAssocID="{29A9B8FF-043A-4980-8193-F3D5D179503F}" presName="space" presStyleCnt="0"/>
      <dgm:spPr/>
    </dgm:pt>
    <dgm:pt modelId="{3E569169-FE64-4DF0-B5F4-4FBC5F5FF977}" type="pres">
      <dgm:prSet presAssocID="{08AB784F-AE41-4B35-8082-4F9F21AD0166}" presName="composite" presStyleCnt="0"/>
      <dgm:spPr/>
    </dgm:pt>
    <dgm:pt modelId="{31C6415A-0816-4888-BFAE-854833F05900}" type="pres">
      <dgm:prSet presAssocID="{08AB784F-AE41-4B35-8082-4F9F21AD0166}" presName="parTx" presStyleLbl="alignNode1" presStyleIdx="2" presStyleCnt="4">
        <dgm:presLayoutVars>
          <dgm:chMax val="0"/>
          <dgm:chPref val="0"/>
        </dgm:presLayoutVars>
      </dgm:prSet>
      <dgm:spPr/>
    </dgm:pt>
    <dgm:pt modelId="{AE0FC276-3F31-4E53-9CD8-8B70F3FD2EA1}" type="pres">
      <dgm:prSet presAssocID="{08AB784F-AE41-4B35-8082-4F9F21AD0166}" presName="desTx" presStyleLbl="alignAccFollowNode1" presStyleIdx="2" presStyleCnt="4">
        <dgm:presLayoutVars/>
      </dgm:prSet>
      <dgm:spPr/>
    </dgm:pt>
    <dgm:pt modelId="{E9D972F2-0E90-4B41-B26D-920C810D0FA2}" type="pres">
      <dgm:prSet presAssocID="{02EEF98E-44B7-45DF-9FB7-9A51327006F0}" presName="space" presStyleCnt="0"/>
      <dgm:spPr/>
    </dgm:pt>
    <dgm:pt modelId="{DFB757AE-5BCB-4FEC-82F0-BEB2FA98BD50}" type="pres">
      <dgm:prSet presAssocID="{9AE975F6-371C-48C7-8D75-FDDB74EFF8F2}" presName="composite" presStyleCnt="0"/>
      <dgm:spPr/>
    </dgm:pt>
    <dgm:pt modelId="{C0D6DC6D-E0FA-46C0-BF48-60917663A2E8}" type="pres">
      <dgm:prSet presAssocID="{9AE975F6-371C-48C7-8D75-FDDB74EFF8F2}" presName="parTx" presStyleLbl="alignNode1" presStyleIdx="3" presStyleCnt="4">
        <dgm:presLayoutVars>
          <dgm:chMax val="0"/>
          <dgm:chPref val="0"/>
        </dgm:presLayoutVars>
      </dgm:prSet>
      <dgm:spPr/>
    </dgm:pt>
    <dgm:pt modelId="{EA4AE4A3-BE74-4B5F-A7BD-D375122ADDF7}" type="pres">
      <dgm:prSet presAssocID="{9AE975F6-371C-48C7-8D75-FDDB74EFF8F2}" presName="desTx" presStyleLbl="alignAccFollowNode1" presStyleIdx="3" presStyleCnt="4">
        <dgm:presLayoutVars/>
      </dgm:prSet>
      <dgm:spPr/>
    </dgm:pt>
  </dgm:ptLst>
  <dgm:cxnLst>
    <dgm:cxn modelId="{AE9D5D06-E042-4EF0-ABE5-49C0C4F273C9}" srcId="{9C1933F6-DD80-4C84-8729-BC618BC86A5E}" destId="{B2A36CF1-8DE8-4DDF-B060-3AC75E6DDF55}" srcOrd="0" destOrd="0" parTransId="{4BE9138E-D2F6-400B-BB46-160070C5314E}" sibTransId="{10B566BA-2AB0-4942-B734-2F9F414E2EBD}"/>
    <dgm:cxn modelId="{47F0BB07-4D54-468F-8BC9-83831A6B2779}" type="presOf" srcId="{6B57B60B-8020-4C91-9EBA-F8D230BDC7C2}" destId="{EA4AE4A3-BE74-4B5F-A7BD-D375122ADDF7}" srcOrd="0" destOrd="0" presId="urn:microsoft.com/office/officeart/2016/7/layout/ChevronBlockProcess"/>
    <dgm:cxn modelId="{AB76B40B-2C4D-4152-A707-F6EE26D5E660}" srcId="{3267A37A-8186-488D-92A4-0546A9D2A76B}" destId="{08AB784F-AE41-4B35-8082-4F9F21AD0166}" srcOrd="2" destOrd="0" parTransId="{A3649E31-DF1B-41AE-8CE2-5AB53D3C34B2}" sibTransId="{02EEF98E-44B7-45DF-9FB7-9A51327006F0}"/>
    <dgm:cxn modelId="{F177E80D-E172-4DDE-BA35-16F089E51B99}" srcId="{4A634C63-CBA4-4C6A-8720-4E7218F94C5F}" destId="{E7CAFD09-08EF-4592-A478-4E661ACEB84A}" srcOrd="0" destOrd="0" parTransId="{BF7E9CF7-A9EE-4DE2-9498-50F39518D474}" sibTransId="{DC844B6F-7D4B-473B-B7AC-B44ABBE74778}"/>
    <dgm:cxn modelId="{45A99E27-6E9A-4908-8BF1-AB274C5AD759}" srcId="{3267A37A-8186-488D-92A4-0546A9D2A76B}" destId="{9AE975F6-371C-48C7-8D75-FDDB74EFF8F2}" srcOrd="3" destOrd="0" parTransId="{22499C35-D169-40F2-A07D-FC0791B55395}" sibTransId="{83CD6854-E5F9-4137-B827-431DC6B69FD6}"/>
    <dgm:cxn modelId="{FE55F828-C65F-4BBD-A1A9-211F50DBFAC0}" type="presOf" srcId="{08AB784F-AE41-4B35-8082-4F9F21AD0166}" destId="{31C6415A-0816-4888-BFAE-854833F05900}" srcOrd="0" destOrd="0" presId="urn:microsoft.com/office/officeart/2016/7/layout/ChevronBlockProcess"/>
    <dgm:cxn modelId="{12628232-8EC5-48E2-9038-554381185C2B}" srcId="{3267A37A-8186-488D-92A4-0546A9D2A76B}" destId="{4A634C63-CBA4-4C6A-8720-4E7218F94C5F}" srcOrd="0" destOrd="0" parTransId="{594587A1-C8E2-4361-8689-3B57DDE5A013}" sibTransId="{61873903-05AD-4C31-84F4-232BA7EC8DC5}"/>
    <dgm:cxn modelId="{AB7ADF33-D5A0-4E12-A742-378C65170830}" type="presOf" srcId="{67203B07-3071-4F34-BC8A-D7AE70459F61}" destId="{AE0FC276-3F31-4E53-9CD8-8B70F3FD2EA1}" srcOrd="0" destOrd="0" presId="urn:microsoft.com/office/officeart/2016/7/layout/ChevronBlockProcess"/>
    <dgm:cxn modelId="{6DEA1650-3661-41E0-9DB9-07FB8AAF7482}" srcId="{08AB784F-AE41-4B35-8082-4F9F21AD0166}" destId="{67203B07-3071-4F34-BC8A-D7AE70459F61}" srcOrd="0" destOrd="0" parTransId="{082C2A04-82D2-49A8-9AA4-D6C8B2F0B078}" sibTransId="{3C663972-34A6-4C95-B5F6-D2DC266FC5CB}"/>
    <dgm:cxn modelId="{04F07471-99F8-46BC-A86F-0316F1E19F65}" srcId="{9AE975F6-371C-48C7-8D75-FDDB74EFF8F2}" destId="{6B57B60B-8020-4C91-9EBA-F8D230BDC7C2}" srcOrd="0" destOrd="0" parTransId="{D62E30D8-2957-4F21-A43C-5DD2E5C77F18}" sibTransId="{0E40FEAB-F430-47E8-A876-E5C760827334}"/>
    <dgm:cxn modelId="{6F8A1F73-9987-4B9B-87AA-103800111962}" type="presOf" srcId="{9AE975F6-371C-48C7-8D75-FDDB74EFF8F2}" destId="{C0D6DC6D-E0FA-46C0-BF48-60917663A2E8}" srcOrd="0" destOrd="0" presId="urn:microsoft.com/office/officeart/2016/7/layout/ChevronBlockProcess"/>
    <dgm:cxn modelId="{29E9B679-103E-4BE5-A9F3-E06EFFF15E46}" srcId="{3267A37A-8186-488D-92A4-0546A9D2A76B}" destId="{9C1933F6-DD80-4C84-8729-BC618BC86A5E}" srcOrd="1" destOrd="0" parTransId="{94DAC0BC-4AD3-4C51-BB18-DB6F257F7400}" sibTransId="{29A9B8FF-043A-4980-8193-F3D5D179503F}"/>
    <dgm:cxn modelId="{F2A6FF92-7349-4097-9D3F-0ECF9ECF2AA6}" type="presOf" srcId="{3267A37A-8186-488D-92A4-0546A9D2A76B}" destId="{70D884E0-94F5-4AB1-9F63-ABB733732233}" srcOrd="0" destOrd="0" presId="urn:microsoft.com/office/officeart/2016/7/layout/ChevronBlockProcess"/>
    <dgm:cxn modelId="{0D36E2D2-BA14-48F6-8534-B00283FB9CF6}" type="presOf" srcId="{B2A36CF1-8DE8-4DDF-B060-3AC75E6DDF55}" destId="{0813F066-9140-4B1A-AEFB-F702E154731F}" srcOrd="0" destOrd="0" presId="urn:microsoft.com/office/officeart/2016/7/layout/ChevronBlockProcess"/>
    <dgm:cxn modelId="{F1DF0CE6-F4A8-4109-8A02-10DA70E23E7A}" type="presOf" srcId="{9C1933F6-DD80-4C84-8729-BC618BC86A5E}" destId="{5459A086-125C-42D7-A75E-3936D44C7A5A}" srcOrd="0" destOrd="0" presId="urn:microsoft.com/office/officeart/2016/7/layout/ChevronBlockProcess"/>
    <dgm:cxn modelId="{2DB8EFEF-1EE6-42E9-ABD9-A1202FF3FBC4}" type="presOf" srcId="{4A634C63-CBA4-4C6A-8720-4E7218F94C5F}" destId="{5866D80A-90EE-46B9-BA19-54044FF7E9D3}" srcOrd="0" destOrd="0" presId="urn:microsoft.com/office/officeart/2016/7/layout/ChevronBlockProcess"/>
    <dgm:cxn modelId="{F2D193F4-8EBA-4769-A3B1-FE285972C5C0}" type="presOf" srcId="{E7CAFD09-08EF-4592-A478-4E661ACEB84A}" destId="{04A1D938-9878-47A8-8DCA-A180F6C6398A}" srcOrd="0" destOrd="0" presId="urn:microsoft.com/office/officeart/2016/7/layout/ChevronBlockProcess"/>
    <dgm:cxn modelId="{12BEA211-C1AB-4B05-8D78-7C106056BE94}" type="presParOf" srcId="{70D884E0-94F5-4AB1-9F63-ABB733732233}" destId="{29723097-3DB8-49B9-8CAD-E5EE7A456017}" srcOrd="0" destOrd="0" presId="urn:microsoft.com/office/officeart/2016/7/layout/ChevronBlockProcess"/>
    <dgm:cxn modelId="{AA22DC2F-AFA9-4104-8B42-5134A87AD515}" type="presParOf" srcId="{29723097-3DB8-49B9-8CAD-E5EE7A456017}" destId="{5866D80A-90EE-46B9-BA19-54044FF7E9D3}" srcOrd="0" destOrd="0" presId="urn:microsoft.com/office/officeart/2016/7/layout/ChevronBlockProcess"/>
    <dgm:cxn modelId="{FD9E4CF5-D8D9-4324-B4B5-57A55B1FF944}" type="presParOf" srcId="{29723097-3DB8-49B9-8CAD-E5EE7A456017}" destId="{04A1D938-9878-47A8-8DCA-A180F6C6398A}" srcOrd="1" destOrd="0" presId="urn:microsoft.com/office/officeart/2016/7/layout/ChevronBlockProcess"/>
    <dgm:cxn modelId="{152DA3F1-95B4-47EF-9754-80B1A236B8AA}" type="presParOf" srcId="{70D884E0-94F5-4AB1-9F63-ABB733732233}" destId="{B41BEF92-717E-46C9-BD6A-0E27E8FFC55F}" srcOrd="1" destOrd="0" presId="urn:microsoft.com/office/officeart/2016/7/layout/ChevronBlockProcess"/>
    <dgm:cxn modelId="{075EB2A4-6396-4032-9A34-9A03CA847732}" type="presParOf" srcId="{70D884E0-94F5-4AB1-9F63-ABB733732233}" destId="{C9E5B5C0-6573-42B2-83BD-96B11D6105D5}" srcOrd="2" destOrd="0" presId="urn:microsoft.com/office/officeart/2016/7/layout/ChevronBlockProcess"/>
    <dgm:cxn modelId="{744CF734-EA2D-4EE5-9980-814D6AB83D90}" type="presParOf" srcId="{C9E5B5C0-6573-42B2-83BD-96B11D6105D5}" destId="{5459A086-125C-42D7-A75E-3936D44C7A5A}" srcOrd="0" destOrd="0" presId="urn:microsoft.com/office/officeart/2016/7/layout/ChevronBlockProcess"/>
    <dgm:cxn modelId="{74B0F15C-95A4-42A5-ABD5-442B0453F561}" type="presParOf" srcId="{C9E5B5C0-6573-42B2-83BD-96B11D6105D5}" destId="{0813F066-9140-4B1A-AEFB-F702E154731F}" srcOrd="1" destOrd="0" presId="urn:microsoft.com/office/officeart/2016/7/layout/ChevronBlockProcess"/>
    <dgm:cxn modelId="{93401F7B-B03E-48EF-8627-2D7A2DBDD588}" type="presParOf" srcId="{70D884E0-94F5-4AB1-9F63-ABB733732233}" destId="{C3DEDD8A-E365-4866-A4D6-19F38A8C635E}" srcOrd="3" destOrd="0" presId="urn:microsoft.com/office/officeart/2016/7/layout/ChevronBlockProcess"/>
    <dgm:cxn modelId="{AD9048D4-F151-40D7-A1F8-CD2A322CBF2C}" type="presParOf" srcId="{70D884E0-94F5-4AB1-9F63-ABB733732233}" destId="{3E569169-FE64-4DF0-B5F4-4FBC5F5FF977}" srcOrd="4" destOrd="0" presId="urn:microsoft.com/office/officeart/2016/7/layout/ChevronBlockProcess"/>
    <dgm:cxn modelId="{1ED2C7A5-B21C-4192-BE76-568BFCEC42A1}" type="presParOf" srcId="{3E569169-FE64-4DF0-B5F4-4FBC5F5FF977}" destId="{31C6415A-0816-4888-BFAE-854833F05900}" srcOrd="0" destOrd="0" presId="urn:microsoft.com/office/officeart/2016/7/layout/ChevronBlockProcess"/>
    <dgm:cxn modelId="{0E8F8CE7-838B-49C5-B596-920811E9EB55}" type="presParOf" srcId="{3E569169-FE64-4DF0-B5F4-4FBC5F5FF977}" destId="{AE0FC276-3F31-4E53-9CD8-8B70F3FD2EA1}" srcOrd="1" destOrd="0" presId="urn:microsoft.com/office/officeart/2016/7/layout/ChevronBlockProcess"/>
    <dgm:cxn modelId="{5C044B18-6C9B-4E3E-B1D7-A906EB34566E}" type="presParOf" srcId="{70D884E0-94F5-4AB1-9F63-ABB733732233}" destId="{E9D972F2-0E90-4B41-B26D-920C810D0FA2}" srcOrd="5" destOrd="0" presId="urn:microsoft.com/office/officeart/2016/7/layout/ChevronBlockProcess"/>
    <dgm:cxn modelId="{23954651-E32A-4E81-A88F-4DE062925DF4}" type="presParOf" srcId="{70D884E0-94F5-4AB1-9F63-ABB733732233}" destId="{DFB757AE-5BCB-4FEC-82F0-BEB2FA98BD50}" srcOrd="6" destOrd="0" presId="urn:microsoft.com/office/officeart/2016/7/layout/ChevronBlockProcess"/>
    <dgm:cxn modelId="{5884CE58-2CD7-48A6-BF2A-AF01917B4F26}" type="presParOf" srcId="{DFB757AE-5BCB-4FEC-82F0-BEB2FA98BD50}" destId="{C0D6DC6D-E0FA-46C0-BF48-60917663A2E8}" srcOrd="0" destOrd="0" presId="urn:microsoft.com/office/officeart/2016/7/layout/ChevronBlockProcess"/>
    <dgm:cxn modelId="{FE6540D7-6AD6-4125-AA88-BDCCD4B843F1}" type="presParOf" srcId="{DFB757AE-5BCB-4FEC-82F0-BEB2FA98BD50}" destId="{EA4AE4A3-BE74-4B5F-A7BD-D375122ADDF7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6D80A-90EE-46B9-BA19-54044FF7E9D3}">
      <dsp:nvSpPr>
        <dsp:cNvPr id="0" name=""/>
        <dsp:cNvSpPr/>
      </dsp:nvSpPr>
      <dsp:spPr>
        <a:xfrm>
          <a:off x="12467" y="1035705"/>
          <a:ext cx="2740692" cy="82220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20" tIns="101520" rIns="101520" bIns="101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Evaluate Challenges</a:t>
          </a:r>
        </a:p>
      </dsp:txBody>
      <dsp:txXfrm>
        <a:off x="259129" y="1035705"/>
        <a:ext cx="2247368" cy="822207"/>
      </dsp:txXfrm>
    </dsp:sp>
    <dsp:sp modelId="{04A1D938-9878-47A8-8DCA-A180F6C6398A}">
      <dsp:nvSpPr>
        <dsp:cNvPr id="0" name=""/>
        <dsp:cNvSpPr/>
      </dsp:nvSpPr>
      <dsp:spPr>
        <a:xfrm>
          <a:off x="12467" y="1857913"/>
          <a:ext cx="2494029" cy="22849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84" tIns="197084" rIns="197084" bIns="3941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Evaluate societal challenges</a:t>
          </a:r>
        </a:p>
      </dsp:txBody>
      <dsp:txXfrm>
        <a:off x="12467" y="1857913"/>
        <a:ext cx="2494029" cy="2284909"/>
      </dsp:txXfrm>
    </dsp:sp>
    <dsp:sp modelId="{5459A086-125C-42D7-A75E-3936D44C7A5A}">
      <dsp:nvSpPr>
        <dsp:cNvPr id="0" name=""/>
        <dsp:cNvSpPr/>
      </dsp:nvSpPr>
      <dsp:spPr>
        <a:xfrm>
          <a:off x="2699085" y="1035705"/>
          <a:ext cx="2740692" cy="822207"/>
        </a:xfrm>
        <a:prstGeom prst="chevron">
          <a:avLst>
            <a:gd name="adj" fmla="val 3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20" tIns="101520" rIns="101520" bIns="101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Involve</a:t>
          </a:r>
        </a:p>
      </dsp:txBody>
      <dsp:txXfrm>
        <a:off x="2945747" y="1035705"/>
        <a:ext cx="2247368" cy="822207"/>
      </dsp:txXfrm>
    </dsp:sp>
    <dsp:sp modelId="{0813F066-9140-4B1A-AEFB-F702E154731F}">
      <dsp:nvSpPr>
        <dsp:cNvPr id="0" name=""/>
        <dsp:cNvSpPr/>
      </dsp:nvSpPr>
      <dsp:spPr>
        <a:xfrm>
          <a:off x="2699085" y="1857913"/>
          <a:ext cx="2494029" cy="2284909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84" tIns="197084" rIns="197084" bIns="3941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Involve stakeholders and consider the evidence basis</a:t>
          </a:r>
        </a:p>
      </dsp:txBody>
      <dsp:txXfrm>
        <a:off x="2699085" y="1857913"/>
        <a:ext cx="2494029" cy="2284909"/>
      </dsp:txXfrm>
    </dsp:sp>
    <dsp:sp modelId="{31C6415A-0816-4888-BFAE-854833F05900}">
      <dsp:nvSpPr>
        <dsp:cNvPr id="0" name=""/>
        <dsp:cNvSpPr/>
      </dsp:nvSpPr>
      <dsp:spPr>
        <a:xfrm>
          <a:off x="5385702" y="1035705"/>
          <a:ext cx="2740692" cy="822207"/>
        </a:xfrm>
        <a:prstGeom prst="chevron">
          <a:avLst>
            <a:gd name="adj" fmla="val 3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20" tIns="101520" rIns="101520" bIns="101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NbS actions</a:t>
          </a:r>
        </a:p>
      </dsp:txBody>
      <dsp:txXfrm>
        <a:off x="5632364" y="1035705"/>
        <a:ext cx="2247368" cy="822207"/>
      </dsp:txXfrm>
    </dsp:sp>
    <dsp:sp modelId="{AE0FC276-3F31-4E53-9CD8-8B70F3FD2EA1}">
      <dsp:nvSpPr>
        <dsp:cNvPr id="0" name=""/>
        <dsp:cNvSpPr/>
      </dsp:nvSpPr>
      <dsp:spPr>
        <a:xfrm>
          <a:off x="5385702" y="1857913"/>
          <a:ext cx="2494029" cy="2284909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84" tIns="197084" rIns="197084" bIns="3941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Evidence-based responses and deployment of NBS</a:t>
          </a:r>
        </a:p>
      </dsp:txBody>
      <dsp:txXfrm>
        <a:off x="5385702" y="1857913"/>
        <a:ext cx="2494029" cy="2284909"/>
      </dsp:txXfrm>
    </dsp:sp>
    <dsp:sp modelId="{C0D6DC6D-E0FA-46C0-BF48-60917663A2E8}">
      <dsp:nvSpPr>
        <dsp:cNvPr id="0" name=""/>
        <dsp:cNvSpPr/>
      </dsp:nvSpPr>
      <dsp:spPr>
        <a:xfrm>
          <a:off x="8072320" y="1035705"/>
          <a:ext cx="2740692" cy="822207"/>
        </a:xfrm>
        <a:prstGeom prst="chevron">
          <a:avLst>
            <a:gd name="adj" fmla="val 3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20" tIns="101520" rIns="101520" bIns="101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Evaluate NbS</a:t>
          </a:r>
        </a:p>
      </dsp:txBody>
      <dsp:txXfrm>
        <a:off x="8318982" y="1035705"/>
        <a:ext cx="2247368" cy="822207"/>
      </dsp:txXfrm>
    </dsp:sp>
    <dsp:sp modelId="{EA4AE4A3-BE74-4B5F-A7BD-D375122ADDF7}">
      <dsp:nvSpPr>
        <dsp:cNvPr id="0" name=""/>
        <dsp:cNvSpPr/>
      </dsp:nvSpPr>
      <dsp:spPr>
        <a:xfrm>
          <a:off x="8072320" y="1857913"/>
          <a:ext cx="2494029" cy="228490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084" tIns="197084" rIns="197084" bIns="3941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Evaluate NBS using multi-disciplinary &amp; transdisciplinary knowledge, concepts and methods </a:t>
          </a:r>
        </a:p>
      </dsp:txBody>
      <dsp:txXfrm>
        <a:off x="8072320" y="1857913"/>
        <a:ext cx="2494029" cy="228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B796-E5F6-4FB9-A6DF-21CBE76A44D4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AEF0D-7359-4C6A-9328-EECC9BB54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8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3E16-B267-FB4D-A1E1-05A7381086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3E16-B267-FB4D-A1E1-05A7381086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Private gardens, green streets and landscaping, and afforested areas high ecosystem service capacities per unit area. On the other hand public gardens and some semi-natural ecosystems had low index of effectiveness values.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C5342-3F2E-4E59-95F9-E8DF3B067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00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5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6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2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A9A0-0F14-402E-8C69-680516B2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3980C-DC0D-4D22-B5FD-2A7851E98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DA9A-8AE8-47BD-B791-9EB545F3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636E4-73FC-4572-962D-23DC5FF0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FAB6-841C-4F29-99AF-2282AD48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2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D029-DA3F-406B-8B6C-467BF97B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D268-38C2-4CE3-8F65-F83BE30E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02FA7-5F12-4145-BF52-19FA2FFA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4187-6CCC-4026-A26C-D2E59FED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12E6-9653-471F-83E0-860B94ED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6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0B8C-C512-4D32-A787-D451C7C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6D286-E0D0-47E8-A313-631CFAC7D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5A64-613D-4E99-9571-695D608C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5812-3C8C-4588-BC87-4BE9CBA5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1F2B-C9CF-4997-A89C-85D6DB13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9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3193-0FF4-4125-ACA0-416BA283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557B-89A0-4902-963C-17E424BCF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F8FF7-1C02-4409-87FE-946DBCEC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EC2C8-53DB-4A89-B19A-3C0B1025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2CBDA-BC0A-4A4C-807C-9399C650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211C0-13EC-4D9A-8712-20E05CF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4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5B3C-7234-47E4-A071-8F1E6CA3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BAF4-210E-476D-9EB5-21CC23DF2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80E9A-56B0-4EE9-A004-CDF6B58D6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48134-AE2B-41B0-A9EC-C3557F3D3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406DC-DFB4-42CB-90FF-80790B1E8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7961E-864F-4BFA-A20D-B01EA83E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4ABDD-B6FD-4E08-87E7-4947DE6E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FADBA-F270-4489-8EDE-3EF82D25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4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0D2E-8C7E-49D0-AB5F-3B2DA026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E8CAD-B477-4935-8157-0F47B2D8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71476-14D4-43EA-9FD7-C9CC5232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BF1AD-422F-4A47-B706-593C94A5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6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9C291-148C-41DE-A6F4-1C5B63C7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4BF5F-0FCC-40AC-904B-A4FE6B04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B4C2-DB2E-4B0A-8564-9A1EE24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8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1C48-2D8E-4C24-BB06-399E6EA2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8393-E7F5-4F11-9592-E9F79F44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E62BE-FD30-447C-ACF6-3851E4796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6FF05-E434-4E9F-A755-7D1C5137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7C732-14B7-48E8-840A-77741676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1DE2-AECC-4479-8B95-A5817DD5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2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462A-5FB8-4AA4-B51D-A05D9C38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90CEB-2800-4656-9A50-A7ACB504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D5CD4-4769-495D-B3CB-DA7C2C48F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05B9D-ECEC-49DE-885A-954F9CE2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F9E3C-3763-4828-B773-7547FB81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9AC65-AC88-46AB-9AF5-739CBD5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2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4C72-551D-4B3B-AFFD-6A8EAE4A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68BB5-9CA4-4A64-ABAC-7692CB7E2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071B-0FDE-4911-B1FA-6BA41D18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09B29-618D-4675-B7A2-F43B7165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182-8BF5-472B-B377-3FE5BE8A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83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93030-733A-4605-99A4-333304052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DD16B-E5CF-471A-9186-D32B8C7C2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7D3D-4519-4625-8A58-C13FEF84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7411-1023-40F2-9CDB-E92322E5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F6EE5-60B2-4811-8339-F6F520B8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4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9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1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0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0902-6685-4CD1-B982-DC91F792409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064E-4FB6-499A-8A47-AC0BFC130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BB4BD-5637-4C64-90F8-7976D2B6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FDF2A-C8EC-40B5-8408-9F05E7126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B2705-9B0C-408B-81DB-64297C9D1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F2E1-4729-49CA-A574-6A202853125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6B82-EC9C-4FFF-90EC-74DE7A659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7421-1F1F-46B8-9CE8-E00E6116E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F660-5B5A-4866-A1CA-A71539EE7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lavocechestecca.com/2019/10/05/i-politici-e-le-fallacie-argomentative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accessiblesyllabus.tulane.edu/image/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13" Type="http://schemas.openxmlformats.org/officeDocument/2006/relationships/image" Target="../media/image36.jpeg"/><Relationship Id="rId3" Type="http://schemas.openxmlformats.org/officeDocument/2006/relationships/hyperlink" Target="https://de.wikivoyage.org/wiki/Floriana" TargetMode="External"/><Relationship Id="rId7" Type="http://schemas.openxmlformats.org/officeDocument/2006/relationships/hyperlink" Target="https://thetexasiantravels.wordpress.com/2014/08/24/olive-orchards-of-the-texas-hill-country/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hyperlink" Target="https://www.flickr.com/photos/lucy_who/213467654" TargetMode="External"/><Relationship Id="rId5" Type="http://schemas.openxmlformats.org/officeDocument/2006/relationships/hyperlink" Target="https://www.flickr.com/photos/vicki_burton/3399183852/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3.jpg"/><Relationship Id="rId9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renature-project.eu/compendiu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mailto:ecology@mcast.edu.mt" TargetMode="External"/><Relationship Id="rId4" Type="http://schemas.openxmlformats.org/officeDocument/2006/relationships/hyperlink" Target="http://renature-project.eu/compend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h8QlhQLe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D09966-38E1-401D-B9D5-99FBA713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2292727"/>
            <a:ext cx="5760846" cy="231031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How to increase the use of effective nature-based solutions in urban planning?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1E178-8C22-4C6F-B76E-C1BABC3C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693472"/>
            <a:ext cx="5760846" cy="682079"/>
          </a:xfrm>
        </p:spPr>
        <p:txBody>
          <a:bodyPr>
            <a:normAutofit/>
          </a:bodyPr>
          <a:lstStyle/>
          <a:p>
            <a:r>
              <a:rPr lang="en-GB" sz="1700" dirty="0">
                <a:solidFill>
                  <a:schemeClr val="tx2"/>
                </a:solidFill>
              </a:rPr>
              <a:t>Mario V Balzan, Miriam Grace, Marcus Collier, Davide Geneletti, Lynn V Dicks, Judita Tomaskinova, Anna Sapundzhieva</a:t>
            </a:r>
          </a:p>
          <a:p>
            <a:endParaRPr lang="en-GB" sz="1700" dirty="0">
              <a:solidFill>
                <a:schemeClr val="tx2"/>
              </a:solidFill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0E8A-C1D3-45AF-A895-1A0E9DC1A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2521" y="6162084"/>
            <a:ext cx="2479288" cy="6959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0D4061-35EC-459B-AEE6-EFE35019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14" y="-3983"/>
            <a:ext cx="12191695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7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379"/>
          </a:xfrm>
        </p:spPr>
        <p:txBody>
          <a:bodyPr/>
          <a:lstStyle/>
          <a:p>
            <a:r>
              <a:rPr lang="en-US" dirty="0"/>
              <a:t>Urban ecosystems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8116" y="1568212"/>
            <a:ext cx="8676640" cy="4994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6066" y="5721126"/>
            <a:ext cx="258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Generally, low tree cover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0087" y="1198880"/>
            <a:ext cx="291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Soil sealing in urban areas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50640" y="2387600"/>
            <a:ext cx="375920" cy="1097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1737123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 GI is on the periphery of urban areas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2064" y="6488668"/>
            <a:ext cx="602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(Balzan et al., submitted)</a:t>
            </a:r>
          </a:p>
        </p:txBody>
      </p:sp>
    </p:spTree>
    <p:extLst>
      <p:ext uri="{BB962C8B-B14F-4D97-AF65-F5344CB8AC3E}">
        <p14:creationId xmlns:p14="http://schemas.microsoft.com/office/powerpoint/2010/main" val="235152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0F8E475-B61D-4DEA-989A-4D5F0C20B6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70" y="23083"/>
            <a:ext cx="6220178" cy="5451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404AB6-AE57-4AC5-A2A1-FE8362EE6ECD}"/>
              </a:ext>
            </a:extLst>
          </p:cNvPr>
          <p:cNvSpPr txBox="1"/>
          <p:nvPr/>
        </p:nvSpPr>
        <p:spPr>
          <a:xfrm>
            <a:off x="760098" y="5312818"/>
            <a:ext cx="900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Cities as </a:t>
            </a:r>
            <a:r>
              <a:rPr lang="en-GB" sz="2000" dirty="0" err="1"/>
              <a:t>coldspots</a:t>
            </a:r>
            <a:r>
              <a:rPr lang="en-GB" sz="2000" dirty="0"/>
              <a:t> of ecosystem service supplies?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But, the rate of ecosystem service use is much higher in urban cores!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Importance of assessing different dimensions of ES supplies and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4B7AB-EA43-4998-BD19-67B6715D425F}"/>
              </a:ext>
            </a:extLst>
          </p:cNvPr>
          <p:cNvSpPr txBox="1"/>
          <p:nvPr/>
        </p:nvSpPr>
        <p:spPr>
          <a:xfrm>
            <a:off x="-2184043" y="108501"/>
            <a:ext cx="568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/>
              <a:t>Source: Balzan et al., 2018, Land Use Policy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2B0B02-531E-436E-8F7C-1C5E6F7CEF28}"/>
              </a:ext>
            </a:extLst>
          </p:cNvPr>
          <p:cNvGrpSpPr/>
          <p:nvPr/>
        </p:nvGrpSpPr>
        <p:grpSpPr>
          <a:xfrm>
            <a:off x="6259736" y="130303"/>
            <a:ext cx="5840055" cy="5344032"/>
            <a:chOff x="4917144" y="164945"/>
            <a:chExt cx="7109223" cy="63423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FFC37-7E08-4526-8761-D5BED325F32C}"/>
                </a:ext>
              </a:extLst>
            </p:cNvPr>
            <p:cNvSpPr txBox="1"/>
            <p:nvPr/>
          </p:nvSpPr>
          <p:spPr>
            <a:xfrm>
              <a:off x="6339306" y="164945"/>
              <a:ext cx="5687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i="1" dirty="0"/>
                <a:t>Source: Balzan &amp; Debono, 2018, One Ecosystem</a:t>
              </a:r>
            </a:p>
          </p:txBody>
        </p:sp>
        <p:pic>
          <p:nvPicPr>
            <p:cNvPr id="20" name="Picture 2" descr="https://arpha.pensoft.net/showfigure.php?filename=oo_186187.png">
              <a:extLst>
                <a:ext uri="{FF2B5EF4-FFF2-40B4-BE49-F238E27FC236}">
                  <a16:creationId xmlns:a16="http://schemas.microsoft.com/office/drawing/2014/main" id="{E9888C63-B016-42E0-AFCA-0D38C2FF74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45"/>
            <a:stretch/>
          </p:blipFill>
          <p:spPr bwMode="auto">
            <a:xfrm>
              <a:off x="4917144" y="1062700"/>
              <a:ext cx="6788158" cy="529336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Content Placeholder 9" descr="Screen Clipping">
              <a:extLst>
                <a:ext uri="{FF2B5EF4-FFF2-40B4-BE49-F238E27FC236}">
                  <a16:creationId xmlns:a16="http://schemas.microsoft.com/office/drawing/2014/main" id="{A91185C3-919A-4B9D-9853-683F7F926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6472" y="1062700"/>
              <a:ext cx="4656796" cy="222126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3702A6-35CD-47F7-9AFA-6B8653EF31CF}"/>
                </a:ext>
              </a:extLst>
            </p:cNvPr>
            <p:cNvSpPr/>
            <p:nvPr/>
          </p:nvSpPr>
          <p:spPr>
            <a:xfrm>
              <a:off x="10313268" y="911432"/>
              <a:ext cx="1713099" cy="5595896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2B5D01-5B06-4BA4-B740-8CE5A130F953}"/>
                </a:ext>
              </a:extLst>
            </p:cNvPr>
            <p:cNvSpPr txBox="1"/>
            <p:nvPr/>
          </p:nvSpPr>
          <p:spPr>
            <a:xfrm>
              <a:off x="5238210" y="583045"/>
              <a:ext cx="678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accent4">
                      <a:lumMod val="75000"/>
                    </a:schemeClr>
                  </a:solidFill>
                </a:rPr>
                <a:t>Recreational value</a:t>
              </a:r>
            </a:p>
          </p:txBody>
        </p:sp>
      </p:grp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372F27-F54A-42B7-948B-D5852D07C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media/D59ESWgWAAAh0J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24152"/>
            <a:ext cx="12192000" cy="41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268" y="382687"/>
            <a:ext cx="11264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Greater use of NBS in the Mediterranean islands depends on meeting key </a:t>
            </a:r>
            <a:r>
              <a:rPr lang="en-GB" sz="2800" b="1" dirty="0">
                <a:solidFill>
                  <a:srgbClr val="FF0000"/>
                </a:solidFill>
              </a:rPr>
              <a:t>knowledge gaps limiting implementation</a:t>
            </a:r>
          </a:p>
          <a:p>
            <a:pPr lvl="0"/>
            <a:endParaRPr lang="en-GB" sz="1200" b="1" dirty="0"/>
          </a:p>
          <a:p>
            <a:pPr lvl="0"/>
            <a:r>
              <a:rPr lang="en-GB" sz="3200" b="1" dirty="0">
                <a:solidFill>
                  <a:srgbClr val="002060"/>
                </a:solidFill>
              </a:rPr>
              <a:t>Workshop to develop a collaborative, stakeholder-led set of priority knowledge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370" y="2858810"/>
            <a:ext cx="2863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>
                <a:solidFill>
                  <a:schemeClr val="bg1"/>
                </a:solidFill>
              </a:rPr>
              <a:t>Malta, May </a:t>
            </a:r>
            <a:r>
              <a:rPr lang="en-GB" sz="28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A0247-EAD5-49F9-AFD8-06BD79AA33CF}"/>
              </a:ext>
            </a:extLst>
          </p:cNvPr>
          <p:cNvSpPr txBox="1"/>
          <p:nvPr/>
        </p:nvSpPr>
        <p:spPr>
          <a:xfrm>
            <a:off x="4795979" y="6128481"/>
            <a:ext cx="6807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/>
              <a:t>Source: Grace et al. 2020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94252F-8D91-4547-9597-EEB408493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2" y="6162084"/>
            <a:ext cx="2479288" cy="6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476" y="412101"/>
            <a:ext cx="11575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18 environmental stakeholders </a:t>
            </a:r>
            <a:r>
              <a:rPr lang="mr-IN" sz="2800" b="1" dirty="0"/>
              <a:t>–</a:t>
            </a:r>
            <a:r>
              <a:rPr lang="en-GB" sz="2800" b="1" dirty="0"/>
              <a:t> local and national government, NGOs, business and research</a:t>
            </a:r>
          </a:p>
          <a:p>
            <a:pPr lvl="0"/>
            <a:endParaRPr lang="en-GB" sz="1200" b="1" dirty="0"/>
          </a:p>
          <a:p>
            <a:pPr lvl="0"/>
            <a:r>
              <a:rPr lang="en-GB" sz="2800" b="1" dirty="0"/>
              <a:t>Malta, Cyprus, Sicily and Sardinia</a:t>
            </a:r>
          </a:p>
        </p:txBody>
      </p:sp>
      <p:pic>
        <p:nvPicPr>
          <p:cNvPr id="6" name="Picture 2" descr="https://pbs.twimg.com/media/D59ESWgWAAAh0J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24152"/>
            <a:ext cx="12192000" cy="41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370" y="2858810"/>
            <a:ext cx="2863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>
                <a:solidFill>
                  <a:schemeClr val="bg1"/>
                </a:solidFill>
              </a:rPr>
              <a:t>Malta, May </a:t>
            </a:r>
            <a:r>
              <a:rPr lang="en-GB" sz="28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822E3-2D92-44D0-88AF-B58E09E5DCC1}"/>
              </a:ext>
            </a:extLst>
          </p:cNvPr>
          <p:cNvSpPr txBox="1"/>
          <p:nvPr/>
        </p:nvSpPr>
        <p:spPr>
          <a:xfrm>
            <a:off x="4795979" y="6128481"/>
            <a:ext cx="6807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/>
              <a:t>Source: Grace et al. 2020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8CEDA5-6AF5-4768-8874-F3E34CECF5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2" y="6162084"/>
            <a:ext cx="2479288" cy="6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1612" y="221251"/>
          <a:ext cx="11757029" cy="640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2400" strike="noStrike">
                          <a:solidFill>
                            <a:srgbClr val="0A2C15"/>
                          </a:solidFill>
                          <a:effectLst/>
                        </a:rPr>
                        <a:t>Knowledge Need (KN)</a:t>
                      </a:r>
                      <a:endParaRPr lang="en-GB" sz="2800" strike="noStrike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2000" strike="noStrike" dirty="0">
                          <a:solidFill>
                            <a:srgbClr val="0A2C15"/>
                          </a:solidFill>
                          <a:effectLst/>
                        </a:rPr>
                        <a:t>Category</a:t>
                      </a:r>
                      <a:endParaRPr lang="en-GB" sz="2400" strike="noStrike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2000" strike="noStrike" dirty="0">
                          <a:solidFill>
                            <a:srgbClr val="0A2C15"/>
                          </a:solidFill>
                          <a:effectLst/>
                        </a:rPr>
                        <a:t>Median rank</a:t>
                      </a:r>
                      <a:endParaRPr lang="en-GB" sz="2400" strike="noStrike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2000" strike="noStrike" dirty="0">
                          <a:solidFill>
                            <a:srgbClr val="0A2C15"/>
                          </a:solidFill>
                          <a:effectLst/>
                        </a:rPr>
                        <a:t>Inter-quartile range</a:t>
                      </a:r>
                      <a:endParaRPr lang="en-GB" sz="2400" strike="noStrike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2000" strike="noStrike" dirty="0">
                          <a:solidFill>
                            <a:srgbClr val="0A2C15"/>
                          </a:solidFill>
                          <a:effectLst/>
                        </a:rPr>
                        <a:t>Next steps to address KN</a:t>
                      </a:r>
                      <a:endParaRPr lang="en-GB" sz="2400" strike="noStrike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A2C15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Knowledge synthesis and research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Policy and business action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196"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Need for a more precise definition: what exactly are NBS?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NBS options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6.5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2.00-10.75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✕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39"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Which NBS are adapted to dry Mediterranean conditions to minimise irrigation needs?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Implementation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11.5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8.00-19.00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✕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How to increase the adoption and actual use of NBS in urban plans?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Capacity and policy levers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11.5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5.00-18.00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How can new or existing buildings and built-up areas be modified to accommodate green infrastructure?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NBS options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12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5.00-16.25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7865"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Cost-benefit analysis of urban green spaces - long term benefits to human health vs the opportunity cost of not building on land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Cost-benefit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13.5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6.00-19.00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>
                          <a:solidFill>
                            <a:srgbClr val="0A2C15"/>
                          </a:solidFill>
                          <a:effectLst/>
                        </a:rPr>
                        <a:t>✓</a:t>
                      </a:r>
                      <a:endParaRPr lang="en-GB" sz="200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GB" sz="1900" dirty="0">
                          <a:solidFill>
                            <a:srgbClr val="0A2C15"/>
                          </a:solidFill>
                          <a:effectLst/>
                        </a:rPr>
                        <a:t>✕</a:t>
                      </a:r>
                      <a:endParaRPr lang="en-GB" sz="2000" dirty="0">
                        <a:solidFill>
                          <a:srgbClr val="0A2C15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D3F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587B95-DB6B-41F5-A1BF-BA42B198F862}"/>
              </a:ext>
            </a:extLst>
          </p:cNvPr>
          <p:cNvSpPr txBox="1"/>
          <p:nvPr/>
        </p:nvSpPr>
        <p:spPr>
          <a:xfrm>
            <a:off x="4387272" y="6588067"/>
            <a:ext cx="741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Grace et al. 2021 (Environmental Science &amp; Policy)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AA694-5067-418E-8990-314ED0FE2B06}"/>
              </a:ext>
            </a:extLst>
          </p:cNvPr>
          <p:cNvSpPr/>
          <p:nvPr/>
        </p:nvSpPr>
        <p:spPr>
          <a:xfrm>
            <a:off x="110836" y="3429000"/>
            <a:ext cx="11879552" cy="875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52F730-8735-4946-8416-94C273ACC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65840-C762-4642-BB51-4051AB0B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56" y="485192"/>
            <a:ext cx="3582955" cy="18850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/>
              <a:t>Barriers &amp; opportunities to NbS implementation at national/local scales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8D845-1377-4694-911D-46324BEA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43" y="3340361"/>
            <a:ext cx="5467926" cy="25341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Calibri" panose="020F0502020204030204" pitchFamily="34" charset="0"/>
              <a:buChar char="↑"/>
            </a:pPr>
            <a:r>
              <a:rPr lang="en-US" sz="1400"/>
              <a:t>Political Dimension: </a:t>
            </a:r>
          </a:p>
          <a:p>
            <a:pPr lvl="1">
              <a:buSzPct val="150000"/>
              <a:buFont typeface="Calibri" panose="020F0502020204030204" pitchFamily="34" charset="0"/>
              <a:buChar char="+"/>
            </a:pPr>
            <a:r>
              <a:rPr lang="en-US" sz="1400"/>
              <a:t>Guidance by regional and national policies </a:t>
            </a:r>
          </a:p>
          <a:p>
            <a:pPr lvl="1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en-US" sz="1400"/>
              <a:t>Public support</a:t>
            </a:r>
          </a:p>
          <a:p>
            <a:pPr lvl="1">
              <a:buClr>
                <a:schemeClr val="tx1"/>
              </a:buClr>
            </a:pPr>
            <a:r>
              <a:rPr lang="en-US" sz="1400"/>
              <a:t>Financing Mechanisms</a:t>
            </a:r>
          </a:p>
          <a:p>
            <a:pPr lvl="1">
              <a:buClr>
                <a:srgbClr val="FF0000"/>
              </a:buClr>
              <a:buSzPct val="150000"/>
              <a:buFontTx/>
              <a:buChar char="-"/>
            </a:pPr>
            <a:r>
              <a:rPr lang="en-US" sz="1400"/>
              <a:t>Low institutional capacities and collaboration; </a:t>
            </a:r>
          </a:p>
          <a:p>
            <a:pPr lvl="1">
              <a:buClr>
                <a:srgbClr val="FF0000"/>
              </a:buClr>
              <a:buSzPct val="150000"/>
              <a:buFontTx/>
              <a:buChar char="-"/>
            </a:pPr>
            <a:r>
              <a:rPr lang="en-US" sz="1400"/>
              <a:t>Lack of quantitative targets</a:t>
            </a:r>
          </a:p>
          <a:p>
            <a:pPr>
              <a:buFont typeface="Calibri" panose="020F0502020204030204" pitchFamily="34" charset="0"/>
              <a:buChar char="←"/>
            </a:pPr>
            <a:r>
              <a:rPr lang="en-US" sz="1400"/>
              <a:t>Knowledge Dimension: </a:t>
            </a:r>
          </a:p>
          <a:p>
            <a:pPr lvl="1">
              <a:buSzPct val="150000"/>
              <a:buFont typeface="Calibri" panose="020F0502020204030204" pitchFamily="34" charset="0"/>
              <a:buChar char="+"/>
            </a:pPr>
            <a:r>
              <a:rPr lang="en-US" sz="1400"/>
              <a:t>R&amp;I</a:t>
            </a:r>
          </a:p>
          <a:p>
            <a:pPr lvl="1">
              <a:buSzPct val="150000"/>
              <a:buFont typeface="Calibri" panose="020F0502020204030204" pitchFamily="34" charset="0"/>
              <a:buChar char="-"/>
            </a:pPr>
            <a:r>
              <a:rPr lang="en-US" sz="1400"/>
              <a:t>Quantification of costs and benefits</a:t>
            </a:r>
          </a:p>
        </p:txBody>
      </p:sp>
      <p:pic>
        <p:nvPicPr>
          <p:cNvPr id="8" name="Picture 7" descr="A picture containing bin&#10;&#10;Description automatically generated">
            <a:extLst>
              <a:ext uri="{FF2B5EF4-FFF2-40B4-BE49-F238E27FC236}">
                <a16:creationId xmlns:a16="http://schemas.microsoft.com/office/drawing/2014/main" id="{90D0E757-6694-4EF3-B212-BBC656D80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/>
          <a:stretch/>
        </p:blipFill>
        <p:spPr>
          <a:xfrm>
            <a:off x="1" y="7"/>
            <a:ext cx="7680960" cy="2820489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C8B0BC3-D412-4F80-8F3E-205385A13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3"/>
          <a:stretch/>
        </p:blipFill>
        <p:spPr>
          <a:xfrm>
            <a:off x="7671072" y="2768742"/>
            <a:ext cx="4520928" cy="4089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1171B4-05E1-4FF9-A2B2-0952DDE10E6F}"/>
              </a:ext>
            </a:extLst>
          </p:cNvPr>
          <p:cNvSpPr txBox="1"/>
          <p:nvPr/>
        </p:nvSpPr>
        <p:spPr>
          <a:xfrm>
            <a:off x="200026" y="6362985"/>
            <a:ext cx="1046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/>
              <a:t>Balzan et al. (submitted)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8CA00-7EA9-48BC-997D-D008B9F32658}"/>
              </a:ext>
            </a:extLst>
          </p:cNvPr>
          <p:cNvSpPr txBox="1"/>
          <p:nvPr/>
        </p:nvSpPr>
        <p:spPr>
          <a:xfrm>
            <a:off x="9884958" y="665794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accessiblesyllabus.tulane.edu/im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15F49-45A9-494B-8CBB-D70CB903D884}"/>
              </a:ext>
            </a:extLst>
          </p:cNvPr>
          <p:cNvSpPr txBox="1"/>
          <p:nvPr/>
        </p:nvSpPr>
        <p:spPr>
          <a:xfrm>
            <a:off x="5240870" y="2620441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lavocechestecca.com/2019/10/05/i-politici-e-le-fallacie-argomentativ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02EE0-474B-4E94-9E88-BEAB21EC3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33" y="6209900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AC1BB-81DD-4DE6-A4D4-3CD02D8A846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40"/>
          <a:stretch/>
        </p:blipFill>
        <p:spPr bwMode="auto">
          <a:xfrm>
            <a:off x="321731" y="321732"/>
            <a:ext cx="6580874" cy="6214533"/>
          </a:xfrm>
          <a:prstGeom prst="rect">
            <a:avLst/>
          </a:prstGeom>
          <a:noFill/>
        </p:spPr>
      </p:pic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511BB43C-DDF4-4D68-B4B7-4F08B9EDA8E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281EE-A6B9-4921-BE45-93B67FF23BB2}"/>
              </a:ext>
            </a:extLst>
          </p:cNvPr>
          <p:cNvSpPr txBox="1"/>
          <p:nvPr/>
        </p:nvSpPr>
        <p:spPr>
          <a:xfrm>
            <a:off x="228600" y="64008"/>
            <a:ext cx="116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 of Effectiveness						Regulating Ecosystem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7B3E9-3911-4EAD-AE6D-B16485CFC4F8}"/>
              </a:ext>
            </a:extLst>
          </p:cNvPr>
          <p:cNvSpPr/>
          <p:nvPr/>
        </p:nvSpPr>
        <p:spPr>
          <a:xfrm>
            <a:off x="45721" y="5612935"/>
            <a:ext cx="1219199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index of effectiveness of urban ecosystems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measure of relative contribution of urban ecosystems to ecosystem service provision based primarily on ecosystem condition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(preliminary data shown here).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less land required to produce an urban ecosystem service, the more effective the urban ecosystem.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E95C0D-EC41-40B6-BAA8-2E7B14A1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4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6D3E5-5897-4FEF-B953-1F3932F2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54039" y="724681"/>
            <a:ext cx="3101611" cy="20647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arge tree&#10;&#10;Description automatically generated">
            <a:extLst>
              <a:ext uri="{FF2B5EF4-FFF2-40B4-BE49-F238E27FC236}">
                <a16:creationId xmlns:a16="http://schemas.microsoft.com/office/drawing/2014/main" id="{B2D6B003-F20B-4B4D-B2A2-6B475D7E0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81676" y="1396592"/>
            <a:ext cx="3252903" cy="40788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tree in a forest&#10;&#10;Description automatically generated">
            <a:extLst>
              <a:ext uri="{FF2B5EF4-FFF2-40B4-BE49-F238E27FC236}">
                <a16:creationId xmlns:a16="http://schemas.microsoft.com/office/drawing/2014/main" id="{774BF6AB-C6F1-4F13-8CB0-570625495B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13518" y="2216191"/>
            <a:ext cx="3252903" cy="2439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0BCCB-E4C8-47C7-B7FC-00B38737CC4F}"/>
              </a:ext>
            </a:extLst>
          </p:cNvPr>
          <p:cNvSpPr txBox="1"/>
          <p:nvPr/>
        </p:nvSpPr>
        <p:spPr>
          <a:xfrm>
            <a:off x="5327537" y="527541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vicki_burton/339918385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D8558-9ADB-4D38-95D1-7987BB278F3F}"/>
              </a:ext>
            </a:extLst>
          </p:cNvPr>
          <p:cNvSpPr txBox="1"/>
          <p:nvPr/>
        </p:nvSpPr>
        <p:spPr>
          <a:xfrm>
            <a:off x="9107093" y="4455813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thetexasiantravels.wordpress.com/2014/08/24/olive-orchards-of-the-texas-hill-countr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78D01-B905-481E-9BB5-60AB9CB8DFF6}"/>
              </a:ext>
            </a:extLst>
          </p:cNvPr>
          <p:cNvSpPr/>
          <p:nvPr/>
        </p:nvSpPr>
        <p:spPr>
          <a:xfrm>
            <a:off x="461331" y="58879"/>
            <a:ext cx="467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index of effectiveness values recorded for: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055BB-4EEF-46E2-8FB6-CA11C273F8F7}"/>
              </a:ext>
            </a:extLst>
          </p:cNvPr>
          <p:cNvSpPr txBox="1"/>
          <p:nvPr/>
        </p:nvSpPr>
        <p:spPr>
          <a:xfrm>
            <a:off x="587026" y="2768082"/>
            <a:ext cx="310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gardens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38172-8648-4972-B5CF-E0F2772587EB}"/>
              </a:ext>
            </a:extLst>
          </p:cNvPr>
          <p:cNvSpPr txBox="1"/>
          <p:nvPr/>
        </p:nvSpPr>
        <p:spPr>
          <a:xfrm>
            <a:off x="4365215" y="5593225"/>
            <a:ext cx="344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woodlands and afforested areas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4785F-159D-42E9-8445-F330229638BA}"/>
              </a:ext>
            </a:extLst>
          </p:cNvPr>
          <p:cNvSpPr txBox="1"/>
          <p:nvPr/>
        </p:nvSpPr>
        <p:spPr>
          <a:xfrm>
            <a:off x="8313518" y="4799343"/>
            <a:ext cx="310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 crops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5E81DA-E56C-49C6-8D4C-DB51B949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 bwMode="auto">
          <a:xfrm>
            <a:off x="586672" y="3641414"/>
            <a:ext cx="3244540" cy="24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FB372C-221B-4360-8485-653A838E2BCE}"/>
              </a:ext>
            </a:extLst>
          </p:cNvPr>
          <p:cNvSpPr txBox="1"/>
          <p:nvPr/>
        </p:nvSpPr>
        <p:spPr>
          <a:xfrm>
            <a:off x="514000" y="6022412"/>
            <a:ext cx="310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streets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6A8A1-92A0-4737-BEE7-F34742EBB150}"/>
              </a:ext>
            </a:extLst>
          </p:cNvPr>
          <p:cNvSpPr txBox="1"/>
          <p:nvPr/>
        </p:nvSpPr>
        <p:spPr>
          <a:xfrm>
            <a:off x="619749" y="2549438"/>
            <a:ext cx="3101611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de.wikivoyage.org/wiki/Flor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84432-A06C-4E41-B632-A8E165F1E274}"/>
              </a:ext>
            </a:extLst>
          </p:cNvPr>
          <p:cNvSpPr txBox="1"/>
          <p:nvPr/>
        </p:nvSpPr>
        <p:spPr>
          <a:xfrm>
            <a:off x="598913" y="5835264"/>
            <a:ext cx="317959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 tooltip="https://www.flickr.com/photos/lucy_who/2134676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A11A4C-B36E-4B18-A237-7EED08DF33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989" y="5824809"/>
            <a:ext cx="1817511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5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C224FBB-0526-4106-838B-B1B531EB3E9D}"/>
              </a:ext>
            </a:extLst>
          </p:cNvPr>
          <p:cNvGraphicFramePr>
            <a:graphicFrameLocks/>
          </p:cNvGraphicFramePr>
          <p:nvPr/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987DBAF-7303-4EA1-88DA-72332AFC2650}"/>
              </a:ext>
            </a:extLst>
          </p:cNvPr>
          <p:cNvSpPr/>
          <p:nvPr/>
        </p:nvSpPr>
        <p:spPr>
          <a:xfrm>
            <a:off x="643466" y="2937510"/>
            <a:ext cx="2956984" cy="279081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6E313E-1CE7-42F4-B755-7E8072D04BEE}"/>
              </a:ext>
            </a:extLst>
          </p:cNvPr>
          <p:cNvSpPr/>
          <p:nvPr/>
        </p:nvSpPr>
        <p:spPr>
          <a:xfrm>
            <a:off x="4823460" y="2937509"/>
            <a:ext cx="6414512" cy="2034541"/>
          </a:xfrm>
          <a:prstGeom prst="ellipse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B02BDD-DFA8-4842-B8B4-CB243E1BE6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989" y="5824809"/>
            <a:ext cx="1817511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1A4FB-7BED-4C37-8274-1214623ED5F1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Regulating Ecosystem Services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F8BBB-F338-47DE-8A80-18F16C82CFE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547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6D60B-2B13-4E2F-AEBB-75A4D77C71B0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The ReNature Horizon 2020 Project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7F222A-365E-4080-9FA6-C770BC4AB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E2379A6-D10F-4F76-87C3-591BF9347F37}"/>
              </a:ext>
            </a:extLst>
          </p:cNvPr>
          <p:cNvSpPr txBox="1">
            <a:spLocks/>
          </p:cNvSpPr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/>
              <a:t>Key Objectives</a:t>
            </a:r>
            <a:r>
              <a:rPr lang="en-US" sz="1800"/>
              <a:t>: capacity building; participatory processes and knowledge synthesis; open data generation and sharing; transition of research into practical solutions</a:t>
            </a:r>
          </a:p>
          <a:p>
            <a:r>
              <a:rPr lang="en-US" sz="1800" b="1" i="1"/>
              <a:t>Key themes</a:t>
            </a:r>
            <a:r>
              <a:rPr lang="en-US" sz="1800"/>
              <a:t>: </a:t>
            </a:r>
          </a:p>
          <a:p>
            <a:pPr lvl="1"/>
            <a:r>
              <a:rPr lang="en-US" sz="1800"/>
              <a:t>sustainable </a:t>
            </a:r>
            <a:r>
              <a:rPr lang="en-US" sz="1800" b="1" i="1"/>
              <a:t>landscape design and planning</a:t>
            </a:r>
            <a:r>
              <a:rPr lang="en-US" sz="1800"/>
              <a:t>; </a:t>
            </a:r>
          </a:p>
          <a:p>
            <a:pPr lvl="1"/>
            <a:r>
              <a:rPr lang="en-US" sz="1800" b="1" i="1"/>
              <a:t>evidence-based policy</a:t>
            </a:r>
            <a:r>
              <a:rPr lang="en-US" sz="1800"/>
              <a:t>; </a:t>
            </a:r>
          </a:p>
          <a:p>
            <a:pPr lvl="1"/>
            <a:r>
              <a:rPr lang="en-US" sz="1800"/>
              <a:t>developing a </a:t>
            </a:r>
            <a:r>
              <a:rPr lang="en-US" sz="1800" b="1" i="1"/>
              <a:t>National Research and Innovation Cluster </a:t>
            </a:r>
            <a:endParaRPr lang="en-US" sz="1800" i="1"/>
          </a:p>
          <a:p>
            <a:endParaRPr lang="en-US" sz="180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93ACE1-71A3-4748-A4DE-9AACF2F1E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2521" y="6162084"/>
            <a:ext cx="2479288" cy="6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2E4D3B8-76D3-43C5-9359-94094EEB5B5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34" r="3872" b="3424"/>
          <a:stretch/>
        </p:blipFill>
        <p:spPr>
          <a:xfrm>
            <a:off x="4929721" y="1148556"/>
            <a:ext cx="7368959" cy="55988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B41F95-480A-4D41-BF73-BE76AF5A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5" y="110575"/>
            <a:ext cx="10515600" cy="1063625"/>
          </a:xfrm>
        </p:spPr>
        <p:txBody>
          <a:bodyPr/>
          <a:lstStyle/>
          <a:p>
            <a:r>
              <a:rPr lang="en-GB" dirty="0"/>
              <a:t>Cultural Ecosystem Services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999127D-62E5-47E0-ABAF-5045F3523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" y="1650524"/>
            <a:ext cx="5006340" cy="4058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756809-7222-4CD5-9700-146840328CD8}"/>
              </a:ext>
            </a:extLst>
          </p:cNvPr>
          <p:cNvGrpSpPr/>
          <p:nvPr/>
        </p:nvGrpSpPr>
        <p:grpSpPr>
          <a:xfrm>
            <a:off x="10716658" y="559207"/>
            <a:ext cx="1056242" cy="751416"/>
            <a:chOff x="10169115" y="993864"/>
            <a:chExt cx="1056242" cy="751416"/>
          </a:xfrm>
        </p:grpSpPr>
        <p:pic>
          <p:nvPicPr>
            <p:cNvPr id="8" name="Picture 6" descr="Related image">
              <a:extLst>
                <a:ext uri="{FF2B5EF4-FFF2-40B4-BE49-F238E27FC236}">
                  <a16:creationId xmlns:a16="http://schemas.microsoft.com/office/drawing/2014/main" id="{18777CD4-299C-4DDF-83FC-C23E5D1CA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115" y="1208080"/>
              <a:ext cx="396421" cy="32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lated image">
              <a:extLst>
                <a:ext uri="{FF2B5EF4-FFF2-40B4-BE49-F238E27FC236}">
                  <a16:creationId xmlns:a16="http://schemas.microsoft.com/office/drawing/2014/main" id="{AE625450-57F9-42DF-8EF4-4B4D83DF6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092" y="1316848"/>
              <a:ext cx="403440" cy="42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lated image">
              <a:extLst>
                <a:ext uri="{FF2B5EF4-FFF2-40B4-BE49-F238E27FC236}">
                  <a16:creationId xmlns:a16="http://schemas.microsoft.com/office/drawing/2014/main" id="{89B82EBD-8F3E-4405-B091-915387751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651" y="993864"/>
              <a:ext cx="396421" cy="32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lated image">
              <a:extLst>
                <a:ext uri="{FF2B5EF4-FFF2-40B4-BE49-F238E27FC236}">
                  <a16:creationId xmlns:a16="http://schemas.microsoft.com/office/drawing/2014/main" id="{7FDBB867-61CE-4F6F-99DA-08C813A2D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628" y="1102632"/>
              <a:ext cx="403440" cy="42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lated image">
              <a:extLst>
                <a:ext uri="{FF2B5EF4-FFF2-40B4-BE49-F238E27FC236}">
                  <a16:creationId xmlns:a16="http://schemas.microsoft.com/office/drawing/2014/main" id="{2CFBED87-347C-4395-B894-5A3D85941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936" y="1246076"/>
              <a:ext cx="396421" cy="32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 descr="Related image">
            <a:extLst>
              <a:ext uri="{FF2B5EF4-FFF2-40B4-BE49-F238E27FC236}">
                <a16:creationId xmlns:a16="http://schemas.microsoft.com/office/drawing/2014/main" id="{51CADE79-9E6A-4C50-BD01-1754BB6E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906" y="4496028"/>
            <a:ext cx="396421" cy="3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C2F39F-AE26-4856-8D93-5B6C5EF3D7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1169" y="6370513"/>
            <a:ext cx="1817511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23691-775C-4A8C-BD5D-EBE0A34A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How to increase the use of effective nature-based solutions in urban planning?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F3A65-1FAA-4E4A-B4D9-DF82222B2C7F}"/>
              </a:ext>
            </a:extLst>
          </p:cNvPr>
          <p:cNvSpPr txBox="1"/>
          <p:nvPr/>
        </p:nvSpPr>
        <p:spPr>
          <a:xfrm>
            <a:off x="4581977" y="4504360"/>
            <a:ext cx="339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Sharing experiences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CB3094-78AD-423A-9558-BD4E7F1D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328" y="1362237"/>
            <a:ext cx="1817511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4C63339-D067-4466-B2AA-75244ECB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3" name="Obrázok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DCD5DCE-D003-4558-86A5-1FB85E31B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2290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451EFE1D-E8E6-480B-9949-53C239A40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D68D49E-3BF9-4082-BAA5-318987302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1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D7CAB8C1-4920-4330-8EE6-A83567427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-1018" y="3474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C6FFB-5068-4128-92E7-E0AD71A5A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Capacity building to promote research excellence</a:t>
            </a:r>
          </a:p>
        </p:txBody>
      </p:sp>
      <p:sp>
        <p:nvSpPr>
          <p:cNvPr id="12300" name="Content Placeholder 12299">
            <a:extLst>
              <a:ext uri="{FF2B5EF4-FFF2-40B4-BE49-F238E27FC236}">
                <a16:creationId xmlns:a16="http://schemas.microsoft.com/office/drawing/2014/main" id="{A46E544E-8C28-4F19-BDB8-46F9EE94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Techniques and methods in biodiversity and land monitoring </a:t>
            </a:r>
          </a:p>
          <a:p>
            <a:r>
              <a:rPr lang="en-US" sz="1400">
                <a:solidFill>
                  <a:srgbClr val="FFFFFF"/>
                </a:solidFill>
              </a:rPr>
              <a:t>Mainstreaming nature-based solutions in planning and policy-making</a:t>
            </a:r>
          </a:p>
          <a:p>
            <a:r>
              <a:rPr lang="en-US" sz="1400">
                <a:solidFill>
                  <a:srgbClr val="FFFFFF"/>
                </a:solidFill>
              </a:rPr>
              <a:t>Nature-based solutions in urban planning </a:t>
            </a:r>
          </a:p>
          <a:p>
            <a:r>
              <a:rPr lang="en-US" sz="1400">
                <a:solidFill>
                  <a:srgbClr val="FFFFFF"/>
                </a:solidFill>
              </a:rPr>
              <a:t>Nature-based solutions in rural landscapes </a:t>
            </a:r>
          </a:p>
          <a:p>
            <a:r>
              <a:rPr lang="en-US" sz="1400">
                <a:solidFill>
                  <a:srgbClr val="FFFFFF"/>
                </a:solidFill>
              </a:rPr>
              <a:t>ReNaturing Cities – interdisciplinary approaches 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5295D1-55C1-41B4-A296-5FA1246B89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14372"/>
            <a:ext cx="1580444" cy="4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E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40F06E0-0321-47AE-BD4D-CC2D3869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50" y="650497"/>
            <a:ext cx="393724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E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9A67C-7843-4F7F-91D1-71CAB5DD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04" y="643467"/>
            <a:ext cx="39372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79F2C1D-178F-4840-B538-79551DD9E1DA}"/>
              </a:ext>
            </a:extLst>
          </p:cNvPr>
          <p:cNvSpPr txBox="1">
            <a:spLocks/>
          </p:cNvSpPr>
          <p:nvPr/>
        </p:nvSpPr>
        <p:spPr>
          <a:xfrm>
            <a:off x="685544" y="304800"/>
            <a:ext cx="10975877" cy="121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Transition of research into practical solutions: creating a nature-based solution blueprint and toolbox</a:t>
            </a:r>
          </a:p>
        </p:txBody>
      </p:sp>
      <p:pic>
        <p:nvPicPr>
          <p:cNvPr id="5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77967DFF-8AC0-4F60-AC2E-844FE01F5DD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46578" y="2318103"/>
            <a:ext cx="4306888" cy="4078288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E07C88F-2E46-4C42-B11C-033F7101A1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6302" y="2318738"/>
            <a:ext cx="4306824" cy="4078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F6D9BE-F3E6-49DF-8ADE-BAA88A5E652B}"/>
              </a:ext>
            </a:extLst>
          </p:cNvPr>
          <p:cNvSpPr txBox="1"/>
          <p:nvPr/>
        </p:nvSpPr>
        <p:spPr>
          <a:xfrm>
            <a:off x="1734031" y="1686278"/>
            <a:ext cx="876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ReNature NBS Compendium is available from here: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http://renature-project.eu/compendium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C60222-9C37-4869-8A83-E2C741A5B5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79F2C1D-178F-4840-B538-79551DD9E1DA}"/>
              </a:ext>
            </a:extLst>
          </p:cNvPr>
          <p:cNvSpPr txBox="1">
            <a:spLocks/>
          </p:cNvSpPr>
          <p:nvPr/>
        </p:nvSpPr>
        <p:spPr>
          <a:xfrm>
            <a:off x="685544" y="304800"/>
            <a:ext cx="10975877" cy="121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Transition of research into practical solutions: creating a nature-based solution blueprint and toolbox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875607A-E5F8-4369-9A71-9C061BA934A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127251" y="1549959"/>
            <a:ext cx="3968749" cy="3758077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BEB8D3-D81F-4F37-9932-CCA72182B50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158" y="2327668"/>
            <a:ext cx="3968751" cy="2202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7B5594-721E-4893-8AD5-571386A32A9E}"/>
              </a:ext>
            </a:extLst>
          </p:cNvPr>
          <p:cNvSpPr txBox="1"/>
          <p:nvPr/>
        </p:nvSpPr>
        <p:spPr>
          <a:xfrm>
            <a:off x="187453" y="5372100"/>
            <a:ext cx="11722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ReNature NBS Compendium is available from here: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http://renature-project.eu/compendium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help us develop the ReNature NBS compendium further. Submit your NbS entry at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ecology@mcast.edu.mt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D58CB4-FEB4-402F-A2E8-E022BC8E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88568-F892-4C7C-AEEF-61865270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GB" dirty="0"/>
              <a:t>Strategic approach to </a:t>
            </a:r>
            <a:r>
              <a:rPr lang="en-GB" dirty="0" err="1"/>
              <a:t>ReNaturing</a:t>
            </a:r>
            <a:r>
              <a:rPr lang="en-GB" dirty="0"/>
              <a:t> Cities</a:t>
            </a:r>
          </a:p>
        </p:txBody>
      </p: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E4E69DA6-C983-42AA-B7CB-915F50975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622808"/>
              </p:ext>
            </p:extLst>
          </p:nvPr>
        </p:nvGraphicFramePr>
        <p:xfrm>
          <a:off x="838200" y="863600"/>
          <a:ext cx="10825480" cy="517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A2A235-ED4E-4497-9FE7-667424C8A0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43" y="6244055"/>
            <a:ext cx="2187257" cy="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EAC512-8C16-4BCB-81EC-E3A70648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10518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3E09B4-2C86-4E01-8C3F-7BB5C005CE22}"/>
              </a:ext>
            </a:extLst>
          </p:cNvPr>
          <p:cNvSpPr/>
          <p:nvPr/>
        </p:nvSpPr>
        <p:spPr>
          <a:xfrm>
            <a:off x="6248400" y="6505486"/>
            <a:ext cx="5200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b="1">
                <a:solidFill>
                  <a:srgbClr val="333333"/>
                </a:solidFill>
                <a:latin typeface="Roboto Condensed"/>
              </a:rPr>
              <a:t>Source: </a:t>
            </a:r>
            <a:r>
              <a:rPr lang="en-GB" sz="1050" b="1">
                <a:solidFill>
                  <a:srgbClr val="005CA9"/>
                </a:solidFill>
                <a:latin typeface="Roboto Condensed"/>
                <a:hlinkClick r:id="rId3"/>
              </a:rPr>
              <a:t>presentation J. Rockström and P. Sukhdev at EAT conference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3828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545" y="116130"/>
            <a:ext cx="8172128" cy="689504"/>
          </a:xfrm>
        </p:spPr>
        <p:txBody>
          <a:bodyPr/>
          <a:lstStyle/>
          <a:p>
            <a:pPr algn="r"/>
            <a:r>
              <a:rPr lang="en-US" sz="2800" dirty="0"/>
              <a:t>Urban ecosystem services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151350" y="866762"/>
            <a:ext cx="5558898" cy="8927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>
              <a:buFont typeface="Arial" panose="020B0604020202020204" pitchFamily="34" charset="0"/>
              <a:buAutoNum type="alphaLcParenR"/>
            </a:pPr>
            <a:r>
              <a:rPr lang="en-US" sz="1500" i="1" dirty="0"/>
              <a:t>Ecosystem services are directly associated with green infrastructure area</a:t>
            </a:r>
          </a:p>
          <a:p>
            <a:pPr marL="257175" indent="-257175" algn="ctr">
              <a:buFont typeface="Arial" panose="020B0604020202020204" pitchFamily="34" charset="0"/>
              <a:buAutoNum type="alphaLcParenR"/>
            </a:pPr>
            <a:r>
              <a:rPr lang="en-US" sz="1500" i="1" dirty="0"/>
              <a:t>Green infrastructure declines with an increase in population density</a:t>
            </a:r>
          </a:p>
          <a:p>
            <a:pPr algn="ctr"/>
            <a:endParaRPr lang="en-GB" sz="15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9E339F-8B40-4519-9760-9432B7DAE71F}"/>
              </a:ext>
            </a:extLst>
          </p:cNvPr>
          <p:cNvGrpSpPr/>
          <p:nvPr/>
        </p:nvGrpSpPr>
        <p:grpSpPr>
          <a:xfrm>
            <a:off x="5957425" y="1944911"/>
            <a:ext cx="5649690" cy="4616805"/>
            <a:chOff x="5030709" y="986791"/>
            <a:chExt cx="5649690" cy="4616805"/>
          </a:xfrm>
        </p:grpSpPr>
        <p:pic>
          <p:nvPicPr>
            <p:cNvPr id="4" name="Content Placeholder 4"/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8025" y="986791"/>
              <a:ext cx="5518191" cy="4424264"/>
            </a:xfrm>
            <a:prstGeom prst="rect">
              <a:avLst/>
            </a:prstGeom>
          </p:spPr>
        </p:pic>
        <p:pic>
          <p:nvPicPr>
            <p:cNvPr id="5" name="Picture 2" descr="http://res.freestockphotos.biz/pictures/15/15925-illustration-of-a-small-cartoon-tree-pv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544" y="4479134"/>
              <a:ext cx="654922" cy="65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557010" y="2840733"/>
              <a:ext cx="1057986" cy="982382"/>
              <a:chOff x="7383966" y="4924903"/>
              <a:chExt cx="1410648" cy="1309843"/>
            </a:xfrm>
          </p:grpSpPr>
          <p:pic>
            <p:nvPicPr>
              <p:cNvPr id="7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136" y="4924903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3966" y="5061706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135" y="5361517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1385" y="5280013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8168967" y="1035784"/>
              <a:ext cx="1057986" cy="982382"/>
              <a:chOff x="7383966" y="4924903"/>
              <a:chExt cx="1410648" cy="1309843"/>
            </a:xfrm>
          </p:grpSpPr>
          <p:pic>
            <p:nvPicPr>
              <p:cNvPr id="12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136" y="4924903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3966" y="5061706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135" y="5361517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res.freestockphotos.biz/pictures/15/15925-illustration-of-a-small-cartoon-tree-pv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1385" y="5280013"/>
                <a:ext cx="873229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http://res.freestockphotos.biz/pictures/15/15925-illustration-of-a-small-cartoon-tree-pv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960" y="3261448"/>
              <a:ext cx="654922" cy="65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9944781" y="4258062"/>
              <a:ext cx="735618" cy="669869"/>
              <a:chOff x="10937318" y="3542157"/>
              <a:chExt cx="1443379" cy="1713156"/>
            </a:xfrm>
          </p:grpSpPr>
          <p:pic>
            <p:nvPicPr>
              <p:cNvPr id="18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2867" y="4408923"/>
                <a:ext cx="777830" cy="82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7318" y="4016291"/>
                <a:ext cx="777830" cy="82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4780" y="3975540"/>
                <a:ext cx="777830" cy="82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1049" y="4429298"/>
                <a:ext cx="777830" cy="82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741" y="3542157"/>
                <a:ext cx="777830" cy="82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6" descr="Related imag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881" y="3823115"/>
              <a:ext cx="403440" cy="42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4654970" y="2840313"/>
              <a:ext cx="1051560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ES Capacity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8735" y="5203585"/>
              <a:ext cx="675946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GI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308733" y="2924381"/>
              <a:ext cx="1219695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GI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37556" y="5303514"/>
              <a:ext cx="2530445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Population Density</a:t>
              </a:r>
            </a:p>
          </p:txBody>
        </p:sp>
      </p:grpSp>
      <p:pic>
        <p:nvPicPr>
          <p:cNvPr id="30" name="Picture 29" descr="A castle on top of a building&#10;&#10;Description automatically generated">
            <a:extLst>
              <a:ext uri="{FF2B5EF4-FFF2-40B4-BE49-F238E27FC236}">
                <a16:creationId xmlns:a16="http://schemas.microsoft.com/office/drawing/2014/main" id="{8EAECBA8-6F13-4ADD-AD12-040E1D109D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772" y="0"/>
            <a:ext cx="5822348" cy="68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0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48AB5F744B04BA9EEA801FDC389C0" ma:contentTypeVersion="15" ma:contentTypeDescription="Create a new document." ma:contentTypeScope="" ma:versionID="69344384aa50a64078126870b57e3506">
  <xsd:schema xmlns:xsd="http://www.w3.org/2001/XMLSchema" xmlns:xs="http://www.w3.org/2001/XMLSchema" xmlns:p="http://schemas.microsoft.com/office/2006/metadata/properties" xmlns:ns3="c62552a6-fac6-44c0-99ed-314cafb56306" xmlns:ns4="30410f54-1259-4738-b963-cc28d0603cfe" targetNamespace="http://schemas.microsoft.com/office/2006/metadata/properties" ma:root="true" ma:fieldsID="30533788a9312202b8eb7e2bdce8b0bb" ns3:_="" ns4:_="">
    <xsd:import namespace="c62552a6-fac6-44c0-99ed-314cafb56306"/>
    <xsd:import namespace="30410f54-1259-4738-b963-cc28d0603c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552a6-fac6-44c0-99ed-314cafb563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10f54-1259-4738-b963-cc28d0603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D168D-590D-43C8-A4BD-9DA8E97B0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552a6-fac6-44c0-99ed-314cafb56306"/>
    <ds:schemaRef ds:uri="30410f54-1259-4738-b963-cc28d0603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82CE2-4DE5-4BBE-A5F6-E1350B5CCB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2A891-197E-4B7C-8D33-FA3ED28470BE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30410f54-1259-4738-b963-cc28d0603cfe"/>
    <ds:schemaRef ds:uri="c62552a6-fac6-44c0-99ed-314cafb5630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840</Words>
  <Application>Microsoft Office PowerPoint</Application>
  <PresentationFormat>Widescreen</PresentationFormat>
  <Paragraphs>132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 Condensed</vt:lpstr>
      <vt:lpstr>Times New Roman</vt:lpstr>
      <vt:lpstr>Office Theme</vt:lpstr>
      <vt:lpstr>1_Office Theme</vt:lpstr>
      <vt:lpstr>How to increase the use of effective nature-based solutions in urban planning?</vt:lpstr>
      <vt:lpstr>PowerPoint Presentation</vt:lpstr>
      <vt:lpstr>Capacity building to promote research excellence</vt:lpstr>
      <vt:lpstr>PowerPoint Presentation</vt:lpstr>
      <vt:lpstr>PowerPoint Presentation</vt:lpstr>
      <vt:lpstr>PowerPoint Presentation</vt:lpstr>
      <vt:lpstr>Strategic approach to ReNaturing Cities</vt:lpstr>
      <vt:lpstr>PowerPoint Presentation</vt:lpstr>
      <vt:lpstr>Urban ecosystem services</vt:lpstr>
      <vt:lpstr>Urban ecosystems</vt:lpstr>
      <vt:lpstr>PowerPoint Presentation</vt:lpstr>
      <vt:lpstr>PowerPoint Presentation</vt:lpstr>
      <vt:lpstr>PowerPoint Presentation</vt:lpstr>
      <vt:lpstr>PowerPoint Presentation</vt:lpstr>
      <vt:lpstr>Barriers &amp; opportunities to NbS implementation at national/local scales</vt:lpstr>
      <vt:lpstr>PowerPoint Presentation</vt:lpstr>
      <vt:lpstr>PowerPoint Presentation</vt:lpstr>
      <vt:lpstr>PowerPoint Presentation</vt:lpstr>
      <vt:lpstr>PowerPoint Presentation</vt:lpstr>
      <vt:lpstr>Cultural Ecosystem Services</vt:lpstr>
      <vt:lpstr>How to increase the use of effective nature-based solutions in urban planning?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increase the use of effective nature-based solutions in urban planning?</dc:title>
  <dc:creator>Mario Balzan</dc:creator>
  <cp:lastModifiedBy>Mario V</cp:lastModifiedBy>
  <cp:revision>7</cp:revision>
  <dcterms:created xsi:type="dcterms:W3CDTF">2021-02-18T09:40:47Z</dcterms:created>
  <dcterms:modified xsi:type="dcterms:W3CDTF">2021-02-22T12:20:54Z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0x010100D6A48AB5F744B04BA9EEA801FDC389C0</vt:lpwstr>
  </property>
</Properties>
</file>